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58" r:id="rId4"/>
    <p:sldId id="269" r:id="rId5"/>
    <p:sldId id="259" r:id="rId6"/>
    <p:sldId id="260" r:id="rId7"/>
    <p:sldId id="261" r:id="rId8"/>
    <p:sldId id="262" r:id="rId9"/>
    <p:sldId id="263" r:id="rId10"/>
    <p:sldId id="264" r:id="rId11"/>
    <p:sldId id="265"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p:scale>
          <a:sx n="60" d="100"/>
          <a:sy n="60" d="100"/>
        </p:scale>
        <p:origin x="-936"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1671B4-CD85-0341-ACA2-F7BB21CA9CEB}" type="datetimeFigureOut">
              <a:rPr lang="en-US" smtClean="0"/>
              <a:t>10/28/2019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422BEC-8470-9745-ABAE-E58CD9AA58B1}" type="slidenum">
              <a:rPr lang="en-US" smtClean="0"/>
              <a:t>‹#›</a:t>
            </a:fld>
            <a:endParaRPr lang="en-US"/>
          </a:p>
        </p:txBody>
      </p:sp>
    </p:spTree>
    <p:extLst>
      <p:ext uri="{BB962C8B-B14F-4D97-AF65-F5344CB8AC3E}">
        <p14:creationId xmlns:p14="http://schemas.microsoft.com/office/powerpoint/2010/main" val="321755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3B3D8-B564-DE4E-A081-F54E13D617ED}" type="datetimeFigureOut">
              <a:rPr lang="en-US" smtClean="0"/>
              <a:t>10/28/2019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C9F47-26A5-4F4F-80AC-7C09A6D1714F}" type="slidenum">
              <a:rPr lang="en-US" smtClean="0"/>
              <a:t>‹#›</a:t>
            </a:fld>
            <a:endParaRPr lang="en-US"/>
          </a:p>
        </p:txBody>
      </p:sp>
    </p:spTree>
    <p:extLst>
      <p:ext uri="{BB962C8B-B14F-4D97-AF65-F5344CB8AC3E}">
        <p14:creationId xmlns:p14="http://schemas.microsoft.com/office/powerpoint/2010/main" val="137728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794D3E-5566-4277-9818-7434D3C52F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E446D-57F4-4F99-A590-F33125D10C1A}" type="slidenum">
              <a:rPr lang="en-US" smtClean="0"/>
              <a:t>‹#›</a:t>
            </a:fld>
            <a:endParaRPr lang="en-US"/>
          </a:p>
        </p:txBody>
      </p:sp>
    </p:spTree>
    <p:extLst>
      <p:ext uri="{BB962C8B-B14F-4D97-AF65-F5344CB8AC3E}">
        <p14:creationId xmlns:p14="http://schemas.microsoft.com/office/powerpoint/2010/main" val="232304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94D3E-5566-4277-9818-7434D3C52F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E446D-57F4-4F99-A590-F33125D10C1A}" type="slidenum">
              <a:rPr lang="en-US" smtClean="0"/>
              <a:t>‹#›</a:t>
            </a:fld>
            <a:endParaRPr lang="en-US"/>
          </a:p>
        </p:txBody>
      </p:sp>
    </p:spTree>
    <p:extLst>
      <p:ext uri="{BB962C8B-B14F-4D97-AF65-F5344CB8AC3E}">
        <p14:creationId xmlns:p14="http://schemas.microsoft.com/office/powerpoint/2010/main" val="301530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94D3E-5566-4277-9818-7434D3C52F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E446D-57F4-4F99-A590-F33125D10C1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6417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94D3E-5566-4277-9818-7434D3C52F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E446D-57F4-4F99-A590-F33125D10C1A}" type="slidenum">
              <a:rPr lang="en-US" smtClean="0"/>
              <a:t>‹#›</a:t>
            </a:fld>
            <a:endParaRPr lang="en-US"/>
          </a:p>
        </p:txBody>
      </p:sp>
    </p:spTree>
    <p:extLst>
      <p:ext uri="{BB962C8B-B14F-4D97-AF65-F5344CB8AC3E}">
        <p14:creationId xmlns:p14="http://schemas.microsoft.com/office/powerpoint/2010/main" val="4138983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94D3E-5566-4277-9818-7434D3C52F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E446D-57F4-4F99-A590-F33125D10C1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4797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94D3E-5566-4277-9818-7434D3C52F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E446D-57F4-4F99-A590-F33125D10C1A}" type="slidenum">
              <a:rPr lang="en-US" smtClean="0"/>
              <a:t>‹#›</a:t>
            </a:fld>
            <a:endParaRPr lang="en-US"/>
          </a:p>
        </p:txBody>
      </p:sp>
    </p:spTree>
    <p:extLst>
      <p:ext uri="{BB962C8B-B14F-4D97-AF65-F5344CB8AC3E}">
        <p14:creationId xmlns:p14="http://schemas.microsoft.com/office/powerpoint/2010/main" val="1030581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94D3E-5566-4277-9818-7434D3C52F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E446D-57F4-4F99-A590-F33125D10C1A}" type="slidenum">
              <a:rPr lang="en-US" smtClean="0"/>
              <a:t>‹#›</a:t>
            </a:fld>
            <a:endParaRPr lang="en-US"/>
          </a:p>
        </p:txBody>
      </p:sp>
    </p:spTree>
    <p:extLst>
      <p:ext uri="{BB962C8B-B14F-4D97-AF65-F5344CB8AC3E}">
        <p14:creationId xmlns:p14="http://schemas.microsoft.com/office/powerpoint/2010/main" val="639387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94D3E-5566-4277-9818-7434D3C52F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E446D-57F4-4F99-A590-F33125D10C1A}" type="slidenum">
              <a:rPr lang="en-US" smtClean="0"/>
              <a:t>‹#›</a:t>
            </a:fld>
            <a:endParaRPr lang="en-US"/>
          </a:p>
        </p:txBody>
      </p:sp>
    </p:spTree>
    <p:extLst>
      <p:ext uri="{BB962C8B-B14F-4D97-AF65-F5344CB8AC3E}">
        <p14:creationId xmlns:p14="http://schemas.microsoft.com/office/powerpoint/2010/main" val="169607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94D3E-5566-4277-9818-7434D3C52F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E446D-57F4-4F99-A590-F33125D10C1A}" type="slidenum">
              <a:rPr lang="en-US" smtClean="0"/>
              <a:t>‹#›</a:t>
            </a:fld>
            <a:endParaRPr lang="en-US"/>
          </a:p>
        </p:txBody>
      </p:sp>
    </p:spTree>
    <p:extLst>
      <p:ext uri="{BB962C8B-B14F-4D97-AF65-F5344CB8AC3E}">
        <p14:creationId xmlns:p14="http://schemas.microsoft.com/office/powerpoint/2010/main" val="2536616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94D3E-5566-4277-9818-7434D3C52FD4}"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E446D-57F4-4F99-A590-F33125D10C1A}" type="slidenum">
              <a:rPr lang="en-US" smtClean="0"/>
              <a:t>‹#›</a:t>
            </a:fld>
            <a:endParaRPr lang="en-US"/>
          </a:p>
        </p:txBody>
      </p:sp>
    </p:spTree>
    <p:extLst>
      <p:ext uri="{BB962C8B-B14F-4D97-AF65-F5344CB8AC3E}">
        <p14:creationId xmlns:p14="http://schemas.microsoft.com/office/powerpoint/2010/main" val="15873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794D3E-5566-4277-9818-7434D3C52FD4}"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E446D-57F4-4F99-A590-F33125D10C1A}" type="slidenum">
              <a:rPr lang="en-US" smtClean="0"/>
              <a:t>‹#›</a:t>
            </a:fld>
            <a:endParaRPr lang="en-US"/>
          </a:p>
        </p:txBody>
      </p:sp>
    </p:spTree>
    <p:extLst>
      <p:ext uri="{BB962C8B-B14F-4D97-AF65-F5344CB8AC3E}">
        <p14:creationId xmlns:p14="http://schemas.microsoft.com/office/powerpoint/2010/main" val="420267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794D3E-5566-4277-9818-7434D3C52FD4}"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9E446D-57F4-4F99-A590-F33125D10C1A}" type="slidenum">
              <a:rPr lang="en-US" smtClean="0"/>
              <a:t>‹#›</a:t>
            </a:fld>
            <a:endParaRPr lang="en-US"/>
          </a:p>
        </p:txBody>
      </p:sp>
    </p:spTree>
    <p:extLst>
      <p:ext uri="{BB962C8B-B14F-4D97-AF65-F5344CB8AC3E}">
        <p14:creationId xmlns:p14="http://schemas.microsoft.com/office/powerpoint/2010/main" val="239502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794D3E-5566-4277-9818-7434D3C52FD4}"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9E446D-57F4-4F99-A590-F33125D10C1A}" type="slidenum">
              <a:rPr lang="en-US" smtClean="0"/>
              <a:t>‹#›</a:t>
            </a:fld>
            <a:endParaRPr lang="en-US"/>
          </a:p>
        </p:txBody>
      </p:sp>
    </p:spTree>
    <p:extLst>
      <p:ext uri="{BB962C8B-B14F-4D97-AF65-F5344CB8AC3E}">
        <p14:creationId xmlns:p14="http://schemas.microsoft.com/office/powerpoint/2010/main" val="252885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94D3E-5566-4277-9818-7434D3C52FD4}"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9E446D-57F4-4F99-A590-F33125D10C1A}" type="slidenum">
              <a:rPr lang="en-US" smtClean="0"/>
              <a:t>‹#›</a:t>
            </a:fld>
            <a:endParaRPr lang="en-US"/>
          </a:p>
        </p:txBody>
      </p:sp>
    </p:spTree>
    <p:extLst>
      <p:ext uri="{BB962C8B-B14F-4D97-AF65-F5344CB8AC3E}">
        <p14:creationId xmlns:p14="http://schemas.microsoft.com/office/powerpoint/2010/main" val="347945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94D3E-5566-4277-9818-7434D3C52FD4}"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E446D-57F4-4F99-A590-F33125D10C1A}" type="slidenum">
              <a:rPr lang="en-US" smtClean="0"/>
              <a:t>‹#›</a:t>
            </a:fld>
            <a:endParaRPr lang="en-US"/>
          </a:p>
        </p:txBody>
      </p:sp>
    </p:spTree>
    <p:extLst>
      <p:ext uri="{BB962C8B-B14F-4D97-AF65-F5344CB8AC3E}">
        <p14:creationId xmlns:p14="http://schemas.microsoft.com/office/powerpoint/2010/main" val="34626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794D3E-5566-4277-9818-7434D3C52FD4}"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E446D-57F4-4F99-A590-F33125D10C1A}" type="slidenum">
              <a:rPr lang="en-US" smtClean="0"/>
              <a:t>‹#›</a:t>
            </a:fld>
            <a:endParaRPr lang="en-US"/>
          </a:p>
        </p:txBody>
      </p:sp>
    </p:spTree>
    <p:extLst>
      <p:ext uri="{BB962C8B-B14F-4D97-AF65-F5344CB8AC3E}">
        <p14:creationId xmlns:p14="http://schemas.microsoft.com/office/powerpoint/2010/main" val="413628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794D3E-5566-4277-9818-7434D3C52FD4}" type="datetimeFigureOut">
              <a:rPr lang="en-US" smtClean="0"/>
              <a:t>10/28/2019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E9E446D-57F4-4F99-A590-F33125D10C1A}" type="slidenum">
              <a:rPr lang="en-US" smtClean="0"/>
              <a:t>‹#›</a:t>
            </a:fld>
            <a:endParaRPr lang="en-US"/>
          </a:p>
        </p:txBody>
      </p:sp>
    </p:spTree>
    <p:extLst>
      <p:ext uri="{BB962C8B-B14F-4D97-AF65-F5344CB8AC3E}">
        <p14:creationId xmlns:p14="http://schemas.microsoft.com/office/powerpoint/2010/main" val="1244308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9866" y="1940011"/>
            <a:ext cx="8872609" cy="3249828"/>
          </a:xfrm>
        </p:spPr>
        <p:style>
          <a:lnRef idx="1">
            <a:schemeClr val="accent3"/>
          </a:lnRef>
          <a:fillRef idx="2">
            <a:schemeClr val="accent3"/>
          </a:fillRef>
          <a:effectRef idx="1">
            <a:schemeClr val="accent3"/>
          </a:effectRef>
          <a:fontRef idx="minor">
            <a:schemeClr val="dk1"/>
          </a:fontRef>
        </p:style>
        <p:txBody>
          <a:bodyPr/>
          <a:lstStyle/>
          <a:p>
            <a:pPr algn="ctr"/>
            <a:r>
              <a:rPr lang="ar-AE" sz="8800" b="1" dirty="0">
                <a:solidFill>
                  <a:schemeClr val="tx2"/>
                </a:solidFill>
                <a:latin typeface="Times New Roman" panose="02020603050405020304" pitchFamily="18" charset="0"/>
                <a:cs typeface="Times New Roman" panose="02020603050405020304" pitchFamily="18" charset="0"/>
              </a:rPr>
              <a:t>الثيرموديناميكية في </a:t>
            </a:r>
            <a:r>
              <a:rPr lang="ar-AE" sz="8800" b="1" dirty="0" err="1" smtClean="0">
                <a:solidFill>
                  <a:schemeClr val="tx2"/>
                </a:solidFill>
                <a:latin typeface="Times New Roman" panose="02020603050405020304" pitchFamily="18" charset="0"/>
                <a:cs typeface="Times New Roman" panose="02020603050405020304" pitchFamily="18" charset="0"/>
              </a:rPr>
              <a:t>فسلجة</a:t>
            </a:r>
            <a:r>
              <a:rPr lang="ar-AE" sz="8800" b="1" dirty="0" smtClean="0">
                <a:solidFill>
                  <a:schemeClr val="tx2"/>
                </a:solidFill>
                <a:latin typeface="Times New Roman" panose="02020603050405020304" pitchFamily="18" charset="0"/>
                <a:cs typeface="Times New Roman" panose="02020603050405020304" pitchFamily="18" charset="0"/>
              </a:rPr>
              <a:t> </a:t>
            </a:r>
            <a:r>
              <a:rPr lang="ar-AE" sz="8800" b="1" dirty="0">
                <a:solidFill>
                  <a:schemeClr val="tx2"/>
                </a:solidFill>
                <a:latin typeface="Times New Roman" panose="02020603050405020304" pitchFamily="18" charset="0"/>
                <a:cs typeface="Times New Roman" panose="02020603050405020304" pitchFamily="18" charset="0"/>
              </a:rPr>
              <a:t>النبات</a:t>
            </a:r>
            <a:endParaRPr lang="en-US" sz="88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793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79" y="457200"/>
            <a:ext cx="10481390" cy="6195848"/>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ar-AE" sz="3200" b="1" dirty="0">
                <a:solidFill>
                  <a:srgbClr val="FF0000"/>
                </a:solidFill>
                <a:latin typeface="Times New Roman" charset="0"/>
                <a:ea typeface="Times New Roman" charset="0"/>
                <a:cs typeface="Times New Roman" charset="0"/>
              </a:rPr>
              <a:t>الطاقة الحرة</a:t>
            </a:r>
            <a:r>
              <a:rPr lang="en-US" sz="3200" b="1" dirty="0">
                <a:latin typeface="Times New Roman" charset="0"/>
                <a:ea typeface="Times New Roman" charset="0"/>
                <a:cs typeface="Times New Roman" charset="0"/>
              </a:rPr>
              <a:t> </a:t>
            </a:r>
            <a:r>
              <a:rPr lang="en-US" sz="3200" b="1" dirty="0">
                <a:solidFill>
                  <a:srgbClr val="FF0000"/>
                </a:solidFill>
                <a:latin typeface="Times New Roman" charset="0"/>
                <a:ea typeface="Times New Roman" charset="0"/>
                <a:cs typeface="Times New Roman" charset="0"/>
              </a:rPr>
              <a:t>Gibb’s free energy </a:t>
            </a:r>
            <a:r>
              <a:rPr lang="ar-AE" sz="3200" b="1" dirty="0">
                <a:solidFill>
                  <a:srgbClr val="FF0000"/>
                </a:solidFill>
                <a:latin typeface="Times New Roman" charset="0"/>
                <a:ea typeface="Times New Roman" charset="0"/>
                <a:cs typeface="Times New Roman" charset="0"/>
              </a:rPr>
              <a:t/>
            </a:r>
            <a:br>
              <a:rPr lang="ar-AE" sz="3200" b="1" dirty="0">
                <a:solidFill>
                  <a:srgbClr val="FF0000"/>
                </a:solidFill>
                <a:latin typeface="Times New Roman" charset="0"/>
                <a:ea typeface="Times New Roman" charset="0"/>
                <a:cs typeface="Times New Roman" charset="0"/>
              </a:rPr>
            </a:br>
            <a:r>
              <a:rPr lang="ar-AE" sz="3200" b="1" dirty="0">
                <a:solidFill>
                  <a:srgbClr val="FF0000"/>
                </a:solidFill>
                <a:latin typeface="Times New Roman" charset="0"/>
                <a:ea typeface="Times New Roman" charset="0"/>
                <a:cs typeface="Times New Roman" charset="0"/>
              </a:rPr>
              <a:t/>
            </a:r>
            <a:br>
              <a:rPr lang="ar-AE" sz="3200" b="1" dirty="0">
                <a:solidFill>
                  <a:srgbClr val="FF0000"/>
                </a:solidFill>
                <a:latin typeface="Times New Roman" charset="0"/>
                <a:ea typeface="Times New Roman" charset="0"/>
                <a:cs typeface="Times New Roman" charset="0"/>
              </a:rPr>
            </a:br>
            <a:r>
              <a:rPr lang="ar-AE" sz="3200" b="1" dirty="0">
                <a:latin typeface="Times New Roman" charset="0"/>
                <a:ea typeface="Times New Roman" charset="0"/>
                <a:cs typeface="Times New Roman" charset="0"/>
              </a:rPr>
              <a:t>إن الطاقة الحرة هي خاصية ثيرموديناميكية وهي الطاقة المتوفرة لانجاز الشغل تحت ظروف حرارية </a:t>
            </a:r>
            <a:r>
              <a:rPr lang="ar-AE" sz="3200" b="1" dirty="0" smtClean="0">
                <a:latin typeface="Times New Roman" charset="0"/>
                <a:ea typeface="Times New Roman" charset="0"/>
                <a:cs typeface="Times New Roman" charset="0"/>
              </a:rPr>
              <a:t>متشابهة</a:t>
            </a:r>
            <a:r>
              <a:rPr lang="en-US" sz="3200" b="1" dirty="0" smtClean="0">
                <a:latin typeface="Times New Roman" charset="0"/>
                <a:ea typeface="Times New Roman" charset="0"/>
                <a:cs typeface="Times New Roman" charset="0"/>
              </a:rPr>
              <a:t> </a:t>
            </a:r>
            <a:r>
              <a:rPr lang="ar-IQ" sz="3200" b="1" dirty="0" smtClean="0">
                <a:latin typeface="Times New Roman" charset="0"/>
                <a:ea typeface="Times New Roman" charset="0"/>
                <a:cs typeface="Times New Roman" charset="0"/>
              </a:rPr>
              <a:t>وتعرف </a:t>
            </a:r>
            <a:r>
              <a:rPr lang="ar-IQ" sz="3200" b="1" dirty="0" err="1" smtClean="0">
                <a:latin typeface="Times New Roman" charset="0"/>
                <a:ea typeface="Times New Roman" charset="0"/>
                <a:cs typeface="Times New Roman" charset="0"/>
              </a:rPr>
              <a:t>بإسم</a:t>
            </a:r>
            <a:r>
              <a:rPr lang="en-US" sz="3200" b="1" dirty="0" smtClean="0">
                <a:solidFill>
                  <a:srgbClr val="FF0000"/>
                </a:solidFill>
                <a:latin typeface="Times New Roman" charset="0"/>
                <a:ea typeface="Times New Roman" charset="0"/>
                <a:cs typeface="Times New Roman" charset="0"/>
              </a:rPr>
              <a:t>G</a:t>
            </a:r>
            <a:r>
              <a:rPr lang="en-US" sz="3200" b="1" dirty="0" smtClean="0">
                <a:latin typeface="Times New Roman" charset="0"/>
                <a:ea typeface="Times New Roman" charset="0"/>
                <a:cs typeface="Times New Roman" charset="0"/>
              </a:rPr>
              <a:t>ibb’s free Energy </a:t>
            </a:r>
            <a:r>
              <a:rPr lang="ar-IQ" sz="3200" b="1" dirty="0" smtClean="0">
                <a:latin typeface="Times New Roman" charset="0"/>
                <a:ea typeface="Times New Roman" charset="0"/>
                <a:cs typeface="Times New Roman" charset="0"/>
              </a:rPr>
              <a:t> </a:t>
            </a:r>
            <a:r>
              <a:rPr lang="ar-AE" sz="3200" b="1" dirty="0" smtClean="0">
                <a:latin typeface="Times New Roman" charset="0"/>
                <a:ea typeface="Times New Roman" charset="0"/>
                <a:cs typeface="Times New Roman" charset="0"/>
              </a:rPr>
              <a:t>. </a:t>
            </a:r>
            <a:r>
              <a:rPr lang="ar-AE" sz="3200" b="1" dirty="0">
                <a:latin typeface="Times New Roman" charset="0"/>
                <a:ea typeface="Times New Roman" charset="0"/>
                <a:cs typeface="Times New Roman" charset="0"/>
              </a:rPr>
              <a:t>وفي إي نظام جديد عندما تكون طاقته </a:t>
            </a:r>
            <a:r>
              <a:rPr lang="ar-AE" sz="3200" b="1" dirty="0" smtClean="0">
                <a:latin typeface="Times New Roman" charset="0"/>
                <a:ea typeface="Times New Roman" charset="0"/>
                <a:cs typeface="Times New Roman" charset="0"/>
              </a:rPr>
              <a:t>النهائية</a:t>
            </a:r>
            <a:r>
              <a:rPr lang="ar-IQ" sz="3200" b="1" dirty="0" smtClean="0">
                <a:latin typeface="Times New Roman" charset="0"/>
                <a:ea typeface="Times New Roman" charset="0"/>
                <a:cs typeface="Times New Roman" charset="0"/>
              </a:rPr>
              <a:t> اي الناتجة </a:t>
            </a:r>
            <a:r>
              <a:rPr lang="en-US" sz="3200" b="1" dirty="0" smtClean="0">
                <a:solidFill>
                  <a:srgbClr val="FF0000"/>
                </a:solidFill>
                <a:latin typeface="Times New Roman" charset="0"/>
                <a:ea typeface="Times New Roman" charset="0"/>
                <a:cs typeface="Times New Roman" charset="0"/>
              </a:rPr>
              <a:t>G2</a:t>
            </a:r>
            <a:r>
              <a:rPr lang="ar-AE" sz="3200" b="1" dirty="0" smtClean="0">
                <a:latin typeface="Times New Roman" charset="0"/>
                <a:ea typeface="Times New Roman" charset="0"/>
                <a:cs typeface="Times New Roman" charset="0"/>
              </a:rPr>
              <a:t> اقل </a:t>
            </a:r>
            <a:r>
              <a:rPr lang="ar-AE" sz="3200" b="1" dirty="0">
                <a:latin typeface="Times New Roman" charset="0"/>
                <a:ea typeface="Times New Roman" charset="0"/>
                <a:cs typeface="Times New Roman" charset="0"/>
              </a:rPr>
              <a:t>من الطاقة في بداية التفاعل</a:t>
            </a:r>
            <a:r>
              <a:rPr lang="en-US" sz="3200" b="1" dirty="0">
                <a:solidFill>
                  <a:srgbClr val="FF0000"/>
                </a:solidFill>
                <a:latin typeface="Times New Roman" charset="0"/>
                <a:ea typeface="Times New Roman" charset="0"/>
                <a:cs typeface="Times New Roman" charset="0"/>
              </a:rPr>
              <a:t>G1</a:t>
            </a:r>
            <a:r>
              <a:rPr lang="en-US" sz="3200" b="1" dirty="0">
                <a:latin typeface="Times New Roman" charset="0"/>
                <a:ea typeface="Times New Roman" charset="0"/>
                <a:cs typeface="Times New Roman" charset="0"/>
              </a:rPr>
              <a:t> </a:t>
            </a:r>
            <a:r>
              <a:rPr lang="ar-AE" sz="3200" b="1" dirty="0">
                <a:latin typeface="Times New Roman" charset="0"/>
                <a:ea typeface="Times New Roman" charset="0"/>
                <a:cs typeface="Times New Roman" charset="0"/>
              </a:rPr>
              <a:t> فان التغير قي الطاقة</a:t>
            </a:r>
            <a:r>
              <a:rPr lang="en-US" sz="3200" b="1" dirty="0">
                <a:latin typeface="Times New Roman" charset="0"/>
                <a:ea typeface="Times New Roman" charset="0"/>
                <a:cs typeface="Times New Roman" charset="0"/>
              </a:rPr>
              <a:t> </a:t>
            </a:r>
            <a:r>
              <a:rPr lang="en-US" sz="3200" b="1" dirty="0">
                <a:solidFill>
                  <a:srgbClr val="FF0000"/>
                </a:solidFill>
                <a:latin typeface="Times New Roman" charset="0"/>
                <a:ea typeface="Times New Roman" charset="0"/>
                <a:cs typeface="Times New Roman" charset="0"/>
              </a:rPr>
              <a:t>ΔG</a:t>
            </a:r>
            <a:r>
              <a:rPr lang="en-US" sz="3200" b="1" dirty="0">
                <a:latin typeface="Times New Roman" charset="0"/>
                <a:ea typeface="Times New Roman" charset="0"/>
                <a:cs typeface="Times New Roman" charset="0"/>
              </a:rPr>
              <a:t> </a:t>
            </a:r>
            <a:r>
              <a:rPr lang="ar-AE" sz="3200" b="1" dirty="0">
                <a:latin typeface="Times New Roman" charset="0"/>
                <a:ea typeface="Times New Roman" charset="0"/>
                <a:cs typeface="Times New Roman" charset="0"/>
              </a:rPr>
              <a:t>والتي تساوي</a:t>
            </a:r>
            <a:r>
              <a:rPr lang="en-US" sz="3200" b="1" dirty="0">
                <a:solidFill>
                  <a:srgbClr val="FF0000"/>
                </a:solidFill>
                <a:latin typeface="Times New Roman" charset="0"/>
                <a:ea typeface="Times New Roman" charset="0"/>
                <a:cs typeface="Times New Roman" charset="0"/>
              </a:rPr>
              <a:t>G2-G1</a:t>
            </a:r>
            <a:r>
              <a:rPr lang="en-US" sz="3200" b="1" dirty="0">
                <a:latin typeface="Times New Roman" charset="0"/>
                <a:ea typeface="Times New Roman" charset="0"/>
                <a:cs typeface="Times New Roman" charset="0"/>
              </a:rPr>
              <a:t> </a:t>
            </a:r>
            <a:r>
              <a:rPr lang="ar-AE" sz="3200" b="1" dirty="0">
                <a:latin typeface="Times New Roman" charset="0"/>
                <a:ea typeface="Times New Roman" charset="0"/>
                <a:cs typeface="Times New Roman" charset="0"/>
              </a:rPr>
              <a:t> يكون </a:t>
            </a:r>
            <a:r>
              <a:rPr lang="ar-AE" sz="3200" b="1" dirty="0">
                <a:solidFill>
                  <a:srgbClr val="FF0000"/>
                </a:solidFill>
                <a:latin typeface="Times New Roman" charset="0"/>
                <a:ea typeface="Times New Roman" charset="0"/>
                <a:cs typeface="Times New Roman" charset="0"/>
              </a:rPr>
              <a:t>سالبا</a:t>
            </a:r>
            <a:r>
              <a:rPr lang="ar-AE" sz="3200" b="1" dirty="0">
                <a:latin typeface="Times New Roman" charset="0"/>
                <a:ea typeface="Times New Roman" charset="0"/>
                <a:cs typeface="Times New Roman" charset="0"/>
              </a:rPr>
              <a:t> وان العملية </a:t>
            </a:r>
            <a:r>
              <a:rPr lang="ar-AE" sz="3200" b="1" dirty="0" smtClean="0">
                <a:latin typeface="Times New Roman" charset="0"/>
                <a:ea typeface="Times New Roman" charset="0"/>
                <a:cs typeface="Times New Roman" charset="0"/>
              </a:rPr>
              <a:t>مستمرة</a:t>
            </a:r>
            <a:r>
              <a:rPr lang="ar-IQ" sz="3200" b="1" dirty="0" smtClean="0">
                <a:latin typeface="Times New Roman" charset="0"/>
                <a:ea typeface="Times New Roman" charset="0"/>
                <a:cs typeface="Times New Roman" charset="0"/>
              </a:rPr>
              <a:t> </a:t>
            </a:r>
            <a:r>
              <a:rPr lang="en-US" sz="3200" b="1" dirty="0" smtClean="0">
                <a:latin typeface="Times New Roman" charset="0"/>
                <a:ea typeface="Times New Roman" charset="0"/>
                <a:cs typeface="Times New Roman" charset="0"/>
              </a:rPr>
              <a:t>Exergonic</a:t>
            </a:r>
            <a:r>
              <a:rPr lang="ar-AE" sz="3200" b="1" dirty="0" smtClean="0">
                <a:latin typeface="Times New Roman" charset="0"/>
                <a:ea typeface="Times New Roman" charset="0"/>
                <a:cs typeface="Times New Roman" charset="0"/>
              </a:rPr>
              <a:t> </a:t>
            </a:r>
            <a:r>
              <a:rPr lang="ar-AE" sz="3200" b="1" dirty="0">
                <a:latin typeface="Times New Roman" charset="0"/>
                <a:ea typeface="Times New Roman" charset="0"/>
                <a:cs typeface="Times New Roman" charset="0"/>
              </a:rPr>
              <a:t>وذاتية أو منتجة </a:t>
            </a:r>
            <a:r>
              <a:rPr lang="ar-AE" sz="3200" b="1" dirty="0" smtClean="0">
                <a:latin typeface="Times New Roman" charset="0"/>
                <a:ea typeface="Times New Roman" charset="0"/>
                <a:cs typeface="Times New Roman" charset="0"/>
              </a:rPr>
              <a:t>للطاقة</a:t>
            </a:r>
            <a:r>
              <a:rPr lang="ar-IQ" sz="3200" b="1" dirty="0" smtClean="0">
                <a:latin typeface="Times New Roman" charset="0"/>
                <a:ea typeface="Times New Roman" charset="0"/>
                <a:cs typeface="Times New Roman" charset="0"/>
              </a:rPr>
              <a:t> أي: </a:t>
            </a:r>
            <a:r>
              <a:rPr lang="en-US" sz="3200" b="1" dirty="0" smtClean="0">
                <a:solidFill>
                  <a:srgbClr val="FF0000"/>
                </a:solidFill>
                <a:latin typeface="Times New Roman" charset="0"/>
                <a:ea typeface="Times New Roman" charset="0"/>
                <a:cs typeface="Times New Roman" charset="0"/>
              </a:rPr>
              <a:t>ΔG=</a:t>
            </a:r>
            <a:r>
              <a:rPr lang="en-US" sz="3200" b="1" dirty="0" smtClean="0">
                <a:latin typeface="Times New Roman" charset="0"/>
                <a:ea typeface="Times New Roman" charset="0"/>
                <a:cs typeface="Times New Roman" charset="0"/>
              </a:rPr>
              <a:t> </a:t>
            </a:r>
            <a:r>
              <a:rPr lang="en-US" sz="3200" b="1" dirty="0">
                <a:solidFill>
                  <a:srgbClr val="FF0000"/>
                </a:solidFill>
                <a:latin typeface="Times New Roman" charset="0"/>
                <a:ea typeface="Times New Roman" charset="0"/>
                <a:cs typeface="Times New Roman" charset="0"/>
              </a:rPr>
              <a:t>G2-G1</a:t>
            </a:r>
            <a:r>
              <a:rPr lang="en-US" sz="3200" b="1" dirty="0">
                <a:latin typeface="Times New Roman" charset="0"/>
                <a:ea typeface="Times New Roman" charset="0"/>
                <a:cs typeface="Times New Roman" charset="0"/>
              </a:rPr>
              <a:t> </a:t>
            </a:r>
            <a:r>
              <a:rPr lang="ar-IQ" sz="3200" b="1" dirty="0">
                <a:latin typeface="Times New Roman" charset="0"/>
                <a:ea typeface="Times New Roman" charset="0"/>
                <a:cs typeface="Times New Roman" charset="0"/>
              </a:rPr>
              <a:t> </a:t>
            </a:r>
            <a:r>
              <a:rPr lang="ar-AE" sz="3200" b="1" dirty="0" smtClean="0">
                <a:latin typeface="Times New Roman" charset="0"/>
                <a:ea typeface="Times New Roman" charset="0"/>
                <a:cs typeface="Times New Roman" charset="0"/>
              </a:rPr>
              <a:t>.</a:t>
            </a:r>
            <a:r>
              <a:rPr lang="ar-AE" sz="3200" b="1" dirty="0">
                <a:latin typeface="Times New Roman" charset="0"/>
                <a:ea typeface="Times New Roman" charset="0"/>
                <a:cs typeface="Times New Roman" charset="0"/>
              </a:rPr>
              <a:t/>
            </a:r>
            <a:br>
              <a:rPr lang="ar-AE" sz="3200" b="1" dirty="0">
                <a:latin typeface="Times New Roman" charset="0"/>
                <a:ea typeface="Times New Roman" charset="0"/>
                <a:cs typeface="Times New Roman" charset="0"/>
              </a:rPr>
            </a:br>
            <a:r>
              <a:rPr lang="ar-AE" sz="3200" b="1" dirty="0">
                <a:latin typeface="Times New Roman" charset="0"/>
                <a:ea typeface="Times New Roman" charset="0"/>
                <a:cs typeface="Times New Roman" charset="0"/>
              </a:rPr>
              <a:t>أما إذا كانت الطاقة الناتجة </a:t>
            </a:r>
            <a:r>
              <a:rPr lang="en-US" sz="3200" b="1" dirty="0">
                <a:solidFill>
                  <a:srgbClr val="FF0000"/>
                </a:solidFill>
                <a:latin typeface="Times New Roman" charset="0"/>
                <a:ea typeface="Times New Roman" charset="0"/>
                <a:cs typeface="Times New Roman" charset="0"/>
              </a:rPr>
              <a:t>G2</a:t>
            </a:r>
            <a:r>
              <a:rPr lang="ar-AE" sz="3200" b="1" dirty="0">
                <a:latin typeface="Times New Roman" charset="0"/>
                <a:ea typeface="Times New Roman" charset="0"/>
                <a:cs typeface="Times New Roman" charset="0"/>
              </a:rPr>
              <a:t> </a:t>
            </a:r>
            <a:r>
              <a:rPr lang="ar-AE" sz="3200" b="1" dirty="0" smtClean="0">
                <a:latin typeface="Times New Roman" charset="0"/>
                <a:ea typeface="Times New Roman" charset="0"/>
                <a:cs typeface="Times New Roman" charset="0"/>
              </a:rPr>
              <a:t>أكثر </a:t>
            </a:r>
            <a:r>
              <a:rPr lang="ar-AE" sz="3200" b="1" dirty="0">
                <a:latin typeface="Times New Roman" charset="0"/>
                <a:ea typeface="Times New Roman" charset="0"/>
                <a:cs typeface="Times New Roman" charset="0"/>
              </a:rPr>
              <a:t>من مما في الحالة الأولى فان </a:t>
            </a:r>
            <a:r>
              <a:rPr lang="en-US" sz="3200" b="1" dirty="0">
                <a:solidFill>
                  <a:srgbClr val="FF0000"/>
                </a:solidFill>
                <a:latin typeface="Times New Roman" charset="0"/>
                <a:ea typeface="Times New Roman" charset="0"/>
                <a:cs typeface="Times New Roman" charset="0"/>
              </a:rPr>
              <a:t>ΔG </a:t>
            </a:r>
            <a:r>
              <a:rPr lang="ar-AE" sz="3200" b="1" dirty="0">
                <a:solidFill>
                  <a:srgbClr val="FF0000"/>
                </a:solidFill>
                <a:latin typeface="Times New Roman" charset="0"/>
                <a:ea typeface="Times New Roman" charset="0"/>
                <a:cs typeface="Times New Roman" charset="0"/>
              </a:rPr>
              <a:t> </a:t>
            </a:r>
            <a:r>
              <a:rPr lang="ar-SA" sz="3200" b="1" dirty="0">
                <a:solidFill>
                  <a:srgbClr val="FF0000"/>
                </a:solidFill>
                <a:latin typeface="Times New Roman" charset="0"/>
                <a:ea typeface="Times New Roman" charset="0"/>
                <a:cs typeface="Times New Roman" charset="0"/>
              </a:rPr>
              <a:t>تكون موجبة </a:t>
            </a:r>
            <a:r>
              <a:rPr lang="ar-SA" sz="3200" b="1" dirty="0">
                <a:solidFill>
                  <a:schemeClr val="tx1"/>
                </a:solidFill>
                <a:latin typeface="Times New Roman" charset="0"/>
                <a:ea typeface="Times New Roman" charset="0"/>
                <a:cs typeface="Times New Roman" charset="0"/>
              </a:rPr>
              <a:t>وهذا </a:t>
            </a:r>
            <a:r>
              <a:rPr lang="ar-AE" sz="3200" b="1" dirty="0">
                <a:latin typeface="Times New Roman" charset="0"/>
                <a:ea typeface="Times New Roman" charset="0"/>
                <a:cs typeface="Times New Roman" charset="0"/>
              </a:rPr>
              <a:t> يعني</a:t>
            </a:r>
            <a:r>
              <a:rPr lang="en-US" sz="3200" b="1" dirty="0">
                <a:latin typeface="Times New Roman" charset="0"/>
                <a:ea typeface="Times New Roman" charset="0"/>
                <a:cs typeface="Times New Roman" charset="0"/>
              </a:rPr>
              <a:t> </a:t>
            </a:r>
            <a:r>
              <a:rPr lang="ar-AE" sz="3200" b="1" dirty="0">
                <a:latin typeface="Times New Roman" charset="0"/>
                <a:ea typeface="Times New Roman" charset="0"/>
                <a:cs typeface="Times New Roman" charset="0"/>
              </a:rPr>
              <a:t>وجوب إضافة بعض الطاقة للنظام الجديد بأجمعه</a:t>
            </a:r>
            <a:r>
              <a:rPr lang="en-US" sz="3200" b="1" dirty="0">
                <a:latin typeface="Times New Roman" charset="0"/>
                <a:ea typeface="Times New Roman" charset="0"/>
                <a:cs typeface="Times New Roman" charset="0"/>
              </a:rPr>
              <a:t> </a:t>
            </a:r>
            <a:r>
              <a:rPr lang="ar-AE" sz="3200" b="1" dirty="0">
                <a:latin typeface="Times New Roman" charset="0"/>
                <a:ea typeface="Times New Roman" charset="0"/>
                <a:cs typeface="Times New Roman" charset="0"/>
              </a:rPr>
              <a:t>وتعرف هذه الحالة  </a:t>
            </a:r>
            <a:r>
              <a:rPr lang="en-US" sz="3200" b="1" dirty="0">
                <a:latin typeface="Times New Roman" charset="0"/>
                <a:ea typeface="Times New Roman" charset="0"/>
                <a:cs typeface="Times New Roman" charset="0"/>
              </a:rPr>
              <a:t>Endergonic</a:t>
            </a:r>
            <a:r>
              <a:rPr lang="ar-AE" sz="3200" b="1" dirty="0">
                <a:latin typeface="Times New Roman" charset="0"/>
                <a:ea typeface="Times New Roman" charset="0"/>
                <a:cs typeface="Times New Roman" charset="0"/>
              </a:rPr>
              <a:t> إما إذا كانت </a:t>
            </a:r>
            <a:r>
              <a:rPr lang="ar-IQ" sz="3200" b="1" dirty="0" smtClean="0">
                <a:latin typeface="Times New Roman" charset="0"/>
                <a:ea typeface="Times New Roman" charset="0"/>
                <a:cs typeface="Times New Roman" charset="0"/>
              </a:rPr>
              <a:t>  </a:t>
            </a:r>
            <a:r>
              <a:rPr lang="en-US" sz="3200" b="1" dirty="0" smtClean="0">
                <a:solidFill>
                  <a:srgbClr val="FF0000"/>
                </a:solidFill>
                <a:latin typeface="Times New Roman" charset="0"/>
                <a:ea typeface="Times New Roman" charset="0"/>
                <a:cs typeface="Times New Roman" charset="0"/>
              </a:rPr>
              <a:t>ΔG </a:t>
            </a:r>
            <a:r>
              <a:rPr lang="ar-AE" sz="3200" b="1" dirty="0">
                <a:latin typeface="Times New Roman" charset="0"/>
                <a:ea typeface="Times New Roman" charset="0"/>
                <a:cs typeface="Times New Roman" charset="0"/>
              </a:rPr>
              <a:t>تساوي صفر فهي حالة</a:t>
            </a:r>
            <a:r>
              <a:rPr lang="en-US" sz="3200" b="1" dirty="0">
                <a:latin typeface="Times New Roman" charset="0"/>
                <a:ea typeface="Times New Roman" charset="0"/>
                <a:cs typeface="Times New Roman" charset="0"/>
              </a:rPr>
              <a:t> </a:t>
            </a:r>
            <a:r>
              <a:rPr lang="ar-AE" sz="3200" b="1" dirty="0">
                <a:latin typeface="Times New Roman" charset="0"/>
                <a:ea typeface="Times New Roman" charset="0"/>
                <a:cs typeface="Times New Roman" charset="0"/>
              </a:rPr>
              <a:t>التوازن وهو ما يحصل عند ثبوت درجة الحرارة.</a:t>
            </a:r>
            <a:br>
              <a:rPr lang="ar-AE" sz="3200" b="1" dirty="0">
                <a:latin typeface="Times New Roman" charset="0"/>
                <a:ea typeface="Times New Roman" charset="0"/>
                <a:cs typeface="Times New Roman" charset="0"/>
              </a:rPr>
            </a:br>
            <a:endParaRPr lang="en-US" sz="3200" b="1" dirty="0">
              <a:solidFill>
                <a:srgbClr val="FF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039739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9448" y="331076"/>
            <a:ext cx="10105697" cy="6321971"/>
          </a:xfrm>
          <a:prstGeom prst="rect">
            <a:avLst/>
          </a:prstGeom>
        </p:spPr>
        <p:style>
          <a:lnRef idx="1">
            <a:schemeClr val="accent3"/>
          </a:lnRef>
          <a:fillRef idx="2">
            <a:schemeClr val="accent3"/>
          </a:fillRef>
          <a:effectRef idx="1">
            <a:schemeClr val="accent3"/>
          </a:effectRef>
          <a:fontRef idx="minor">
            <a:schemeClr val="dk1"/>
          </a:fontRef>
        </p:style>
      </p:pic>
      <p:sp>
        <p:nvSpPr>
          <p:cNvPr id="2" name="مربع نص 1"/>
          <p:cNvSpPr txBox="1"/>
          <p:nvPr/>
        </p:nvSpPr>
        <p:spPr>
          <a:xfrm>
            <a:off x="62684" y="1466193"/>
            <a:ext cx="492443" cy="1292773"/>
          </a:xfrm>
          <a:prstGeom prst="rect">
            <a:avLst/>
          </a:prstGeom>
          <a:solidFill>
            <a:schemeClr val="accent3">
              <a:lumMod val="60000"/>
              <a:lumOff val="40000"/>
            </a:schemeClr>
          </a:solidFill>
        </p:spPr>
        <p:txBody>
          <a:bodyPr vert="vert270" wrap="square" rtlCol="0">
            <a:spAutoFit/>
          </a:bodyPr>
          <a:lstStyle/>
          <a:p>
            <a:pPr algn="r"/>
            <a:r>
              <a:rPr lang="ar-IQ" sz="2000" b="1" dirty="0" smtClean="0">
                <a:latin typeface="Times New Roman" pitchFamily="18" charset="0"/>
                <a:cs typeface="Times New Roman" pitchFamily="18" charset="0"/>
              </a:rPr>
              <a:t>تحتاج طاقة</a:t>
            </a:r>
            <a:endParaRPr lang="en-US" sz="2000" b="1" dirty="0">
              <a:latin typeface="Times New Roman" pitchFamily="18" charset="0"/>
              <a:cs typeface="Times New Roman" pitchFamily="18" charset="0"/>
            </a:endParaRPr>
          </a:p>
        </p:txBody>
      </p:sp>
      <p:sp>
        <p:nvSpPr>
          <p:cNvPr id="4" name="مربع نص 3"/>
          <p:cNvSpPr txBox="1"/>
          <p:nvPr/>
        </p:nvSpPr>
        <p:spPr>
          <a:xfrm>
            <a:off x="66018" y="4566746"/>
            <a:ext cx="492443" cy="1292773"/>
          </a:xfrm>
          <a:prstGeom prst="rect">
            <a:avLst/>
          </a:prstGeom>
          <a:solidFill>
            <a:schemeClr val="accent3">
              <a:lumMod val="60000"/>
              <a:lumOff val="40000"/>
            </a:schemeClr>
          </a:solidFill>
        </p:spPr>
        <p:txBody>
          <a:bodyPr vert="vert270" wrap="square" rtlCol="0">
            <a:spAutoFit/>
          </a:bodyPr>
          <a:lstStyle/>
          <a:p>
            <a:pPr algn="ctr"/>
            <a:r>
              <a:rPr lang="ar-IQ" sz="2000" b="1" dirty="0" smtClean="0">
                <a:latin typeface="Times New Roman" pitchFamily="18" charset="0"/>
                <a:cs typeface="Times New Roman" pitchFamily="18" charset="0"/>
              </a:rPr>
              <a:t>تنتج طاقة</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927854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6028" y="268015"/>
            <a:ext cx="11366938" cy="5423337"/>
          </a:xfrm>
          <a:prstGeom prst="rect">
            <a:avLst/>
          </a:prstGeom>
        </p:spPr>
      </p:pic>
      <p:sp>
        <p:nvSpPr>
          <p:cNvPr id="4" name="مربع نص 3"/>
          <p:cNvSpPr txBox="1"/>
          <p:nvPr/>
        </p:nvSpPr>
        <p:spPr>
          <a:xfrm>
            <a:off x="536029" y="5707118"/>
            <a:ext cx="11366938" cy="923330"/>
          </a:xfrm>
          <a:prstGeom prst="rect">
            <a:avLst/>
          </a:prstGeom>
          <a:solidFill>
            <a:schemeClr val="accent3">
              <a:lumMod val="60000"/>
              <a:lumOff val="40000"/>
            </a:schemeClr>
          </a:solidFill>
        </p:spPr>
        <p:txBody>
          <a:bodyPr wrap="square" rtlCol="0">
            <a:spAutoFit/>
          </a:bodyPr>
          <a:lstStyle/>
          <a:p>
            <a:pPr algn="r"/>
            <a:r>
              <a:rPr lang="ar-IQ" b="1" dirty="0" smtClean="0">
                <a:latin typeface="Times New Roman" pitchFamily="18" charset="0"/>
                <a:cs typeface="Times New Roman" pitchFamily="18" charset="0"/>
              </a:rPr>
              <a:t>يوضح الشكل الطاقة الكامنة والحركية. </a:t>
            </a:r>
          </a:p>
          <a:p>
            <a:pPr algn="r"/>
            <a:r>
              <a:rPr lang="ar-IQ" b="1" dirty="0" smtClean="0">
                <a:latin typeface="Times New Roman" pitchFamily="18" charset="0"/>
                <a:cs typeface="Times New Roman" pitchFamily="18" charset="0"/>
              </a:rPr>
              <a:t>أ – تمتلك الاجسام القابلية على الحركة ولكنها لا تتحرك وتمتلك طاقة كامنة. إذ ان الطاقة التي صرفت عند تحريك الكرة الى اعلى التل تخزن كطاقة كامنة.</a:t>
            </a:r>
          </a:p>
          <a:p>
            <a:pPr algn="r"/>
            <a:r>
              <a:rPr lang="ar-IQ" b="1" dirty="0" smtClean="0">
                <a:latin typeface="Times New Roman" pitchFamily="18" charset="0"/>
                <a:cs typeface="Times New Roman" pitchFamily="18" charset="0"/>
              </a:rPr>
              <a:t>ب – الاجسام التي في حالة حركة تمتلك طاقة حركية. حيث تطلق الطاقة كطاقة حركية اثناء نزول الكرة الى اسفل التل</a:t>
            </a:r>
          </a:p>
        </p:txBody>
      </p:sp>
    </p:spTree>
    <p:extLst>
      <p:ext uri="{BB962C8B-B14F-4D97-AF65-F5344CB8AC3E}">
        <p14:creationId xmlns:p14="http://schemas.microsoft.com/office/powerpoint/2010/main" val="1437631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A3C7FBC-1C0B-4C43-835C-0779D922485C}"/>
              </a:ext>
            </a:extLst>
          </p:cNvPr>
          <p:cNvPicPr>
            <a:picLocks noChangeAspect="1"/>
          </p:cNvPicPr>
          <p:nvPr/>
        </p:nvPicPr>
        <p:blipFill>
          <a:blip r:embed="rId2"/>
          <a:stretch>
            <a:fillRect/>
          </a:stretch>
        </p:blipFill>
        <p:spPr>
          <a:xfrm>
            <a:off x="494890" y="252248"/>
            <a:ext cx="11086605" cy="5596759"/>
          </a:xfrm>
          <a:prstGeom prst="rect">
            <a:avLst/>
          </a:prstGeom>
        </p:spPr>
      </p:pic>
      <p:sp>
        <p:nvSpPr>
          <p:cNvPr id="2" name="مربع نص 1"/>
          <p:cNvSpPr txBox="1"/>
          <p:nvPr/>
        </p:nvSpPr>
        <p:spPr>
          <a:xfrm>
            <a:off x="0" y="6027002"/>
            <a:ext cx="12076386" cy="830997"/>
          </a:xfrm>
          <a:prstGeom prst="rect">
            <a:avLst/>
          </a:prstGeom>
          <a:solidFill>
            <a:schemeClr val="accent3">
              <a:lumMod val="60000"/>
              <a:lumOff val="40000"/>
            </a:schemeClr>
          </a:solidFill>
        </p:spPr>
        <p:txBody>
          <a:bodyPr wrap="square" rtlCol="0">
            <a:spAutoFit/>
          </a:bodyPr>
          <a:lstStyle/>
          <a:p>
            <a:pPr algn="ctr" rtl="1"/>
            <a:r>
              <a:rPr lang="ar-IQ" sz="2400" b="1" dirty="0" smtClean="0">
                <a:latin typeface="Times New Roman" pitchFamily="18" charset="0"/>
                <a:cs typeface="Times New Roman" pitchFamily="18" charset="0"/>
              </a:rPr>
              <a:t>عملية البناء الضوئي هي مثال على تفاعلات ال </a:t>
            </a:r>
            <a:r>
              <a:rPr lang="en-US" sz="2400" b="1" dirty="0" smtClean="0">
                <a:latin typeface="Times New Roman" pitchFamily="18" charset="0"/>
                <a:cs typeface="Times New Roman" pitchFamily="18" charset="0"/>
              </a:rPr>
              <a:t>Endergonic </a:t>
            </a:r>
            <a:r>
              <a:rPr lang="ar-IQ" sz="2400" b="1" dirty="0" smtClean="0">
                <a:latin typeface="Times New Roman" pitchFamily="18" charset="0"/>
                <a:cs typeface="Times New Roman" pitchFamily="18" charset="0"/>
              </a:rPr>
              <a:t> التي تكون فيها الطاقة المنتجة </a:t>
            </a: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ea typeface="Times New Roman" charset="0"/>
                <a:cs typeface="Times New Roman" pitchFamily="18" charset="0"/>
              </a:rPr>
              <a:t>G2</a:t>
            </a:r>
            <a:r>
              <a:rPr lang="ar-IQ" sz="2400" b="1" dirty="0" smtClean="0">
                <a:solidFill>
                  <a:srgbClr val="FF0000"/>
                </a:solidFill>
                <a:latin typeface="Times New Roman" pitchFamily="18" charset="0"/>
                <a:ea typeface="Times New Roman" charset="0"/>
                <a:cs typeface="Times New Roman" pitchFamily="18" charset="0"/>
              </a:rPr>
              <a:t> </a:t>
            </a:r>
            <a:r>
              <a:rPr lang="ar-IQ" sz="2400" b="1" dirty="0" smtClean="0">
                <a:latin typeface="Times New Roman" pitchFamily="18" charset="0"/>
                <a:cs typeface="Times New Roman" pitchFamily="18" charset="0"/>
              </a:rPr>
              <a:t>أكثر من المتفاعلة </a:t>
            </a:r>
            <a:r>
              <a:rPr lang="en-US" sz="2400" b="1" dirty="0">
                <a:solidFill>
                  <a:srgbClr val="FF0000"/>
                </a:solidFill>
                <a:latin typeface="Times New Roman" pitchFamily="18" charset="0"/>
                <a:ea typeface="Times New Roman" charset="0"/>
                <a:cs typeface="Times New Roman" pitchFamily="18" charset="0"/>
              </a:rPr>
              <a:t>G1</a:t>
            </a:r>
            <a:r>
              <a:rPr lang="ar-IQ" sz="2400" b="1" dirty="0" smtClean="0">
                <a:latin typeface="Times New Roman" pitchFamily="18" charset="0"/>
                <a:cs typeface="Times New Roman" pitchFamily="18" charset="0"/>
              </a:rPr>
              <a:t>  وبالتالي تحتاج الى إضافة المزيد من الطاقة للنظام  الجديد</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085054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677917"/>
            <a:ext cx="10657489" cy="5798842"/>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ar-AE" sz="3200" b="1" dirty="0">
                <a:solidFill>
                  <a:srgbClr val="C00000"/>
                </a:solidFill>
                <a:latin typeface="Times New Roman" charset="0"/>
                <a:ea typeface="Times New Roman" charset="0"/>
                <a:cs typeface="Times New Roman" charset="0"/>
              </a:rPr>
              <a:t>مفهوم الطاقة الحيوية</a:t>
            </a:r>
            <a:r>
              <a:rPr lang="ar-AE" sz="3200" b="1" dirty="0">
                <a:solidFill>
                  <a:schemeClr val="tx2"/>
                </a:solidFill>
                <a:latin typeface="Times New Roman" charset="0"/>
                <a:ea typeface="Times New Roman" charset="0"/>
                <a:cs typeface="Times New Roman" charset="0"/>
              </a:rPr>
              <a:t/>
            </a:r>
            <a:br>
              <a:rPr lang="ar-AE" sz="3200" b="1" dirty="0">
                <a:solidFill>
                  <a:schemeClr val="tx2"/>
                </a:solidFill>
                <a:latin typeface="Times New Roman" charset="0"/>
                <a:ea typeface="Times New Roman" charset="0"/>
                <a:cs typeface="Times New Roman" charset="0"/>
              </a:rPr>
            </a:br>
            <a:r>
              <a:rPr lang="ar-AE" sz="3200" b="1" dirty="0">
                <a:solidFill>
                  <a:schemeClr val="tx2"/>
                </a:solidFill>
                <a:latin typeface="Times New Roman" charset="0"/>
                <a:ea typeface="Times New Roman" charset="0"/>
                <a:cs typeface="Times New Roman" charset="0"/>
              </a:rPr>
              <a:t>تحتاج الكائنات الحية الى الطاقة حاجة فعلية وذلك لكي تستمر بالحياة، اذ لكي يتم بناء الخلايا فان جزيئات صغيرة تترتب وتنتظم لتشكل جزيئات كبيرة.</a:t>
            </a:r>
            <a:br>
              <a:rPr lang="ar-AE" sz="3200" b="1" dirty="0">
                <a:solidFill>
                  <a:schemeClr val="tx2"/>
                </a:solidFill>
                <a:latin typeface="Times New Roman" charset="0"/>
                <a:ea typeface="Times New Roman" charset="0"/>
                <a:cs typeface="Times New Roman" charset="0"/>
              </a:rPr>
            </a:br>
            <a:r>
              <a:rPr lang="ar-AE" sz="3200" b="1" dirty="0">
                <a:solidFill>
                  <a:schemeClr val="tx2"/>
                </a:solidFill>
                <a:latin typeface="Times New Roman" charset="0"/>
                <a:ea typeface="Times New Roman" charset="0"/>
                <a:cs typeface="Times New Roman" charset="0"/>
              </a:rPr>
              <a:t>تعرف الطاقة فيزيائيا بانها المقدرة على انجاز شغل او احداث تغيير. وتوجد الطاقة بصورتين رئيستين هما الكامنة </a:t>
            </a:r>
            <a:r>
              <a:rPr lang="en-US" sz="3200" b="1" dirty="0">
                <a:solidFill>
                  <a:schemeClr val="tx2"/>
                </a:solidFill>
                <a:latin typeface="Times New Roman" charset="0"/>
                <a:ea typeface="Times New Roman" charset="0"/>
                <a:cs typeface="Times New Roman" charset="0"/>
              </a:rPr>
              <a:t>Potential</a:t>
            </a:r>
            <a:r>
              <a:rPr lang="ar-AE" sz="3200" b="1" dirty="0">
                <a:solidFill>
                  <a:schemeClr val="tx2"/>
                </a:solidFill>
                <a:latin typeface="Times New Roman" charset="0"/>
                <a:ea typeface="Times New Roman" charset="0"/>
                <a:cs typeface="Times New Roman" charset="0"/>
              </a:rPr>
              <a:t> والحركية </a:t>
            </a:r>
            <a:r>
              <a:rPr lang="en-US" sz="3200" b="1" dirty="0">
                <a:solidFill>
                  <a:schemeClr val="tx2"/>
                </a:solidFill>
                <a:latin typeface="Times New Roman" charset="0"/>
                <a:ea typeface="Times New Roman" charset="0"/>
                <a:cs typeface="Times New Roman" charset="0"/>
              </a:rPr>
              <a:t>Kinetic</a:t>
            </a:r>
            <a:r>
              <a:rPr lang="ar-AE" sz="3200" b="1" dirty="0">
                <a:solidFill>
                  <a:schemeClr val="tx2"/>
                </a:solidFill>
                <a:latin typeface="Times New Roman" charset="0"/>
                <a:ea typeface="Times New Roman" charset="0"/>
                <a:cs typeface="Times New Roman" charset="0"/>
              </a:rPr>
              <a:t>.</a:t>
            </a:r>
            <a:r>
              <a:rPr lang="en-US" sz="3200" b="1" dirty="0">
                <a:solidFill>
                  <a:schemeClr val="tx2"/>
                </a:solidFill>
                <a:latin typeface="Times New Roman" charset="0"/>
                <a:ea typeface="Times New Roman" charset="0"/>
                <a:cs typeface="Times New Roman" charset="0"/>
              </a:rPr>
              <a:t/>
            </a:r>
            <a:br>
              <a:rPr lang="en-US" sz="3200" b="1" dirty="0">
                <a:solidFill>
                  <a:schemeClr val="tx2"/>
                </a:solidFill>
                <a:latin typeface="Times New Roman" charset="0"/>
                <a:ea typeface="Times New Roman" charset="0"/>
                <a:cs typeface="Times New Roman" charset="0"/>
              </a:rPr>
            </a:br>
            <a:r>
              <a:rPr lang="ar-AE" sz="3200" b="1" dirty="0">
                <a:solidFill>
                  <a:schemeClr val="tx2"/>
                </a:solidFill>
                <a:latin typeface="Times New Roman" charset="0"/>
                <a:ea typeface="Times New Roman" charset="0"/>
                <a:cs typeface="Times New Roman" charset="0"/>
              </a:rPr>
              <a:t>وتوجد عدة اشكال من الطاقة فهنالك الطاقة الميكانيكية والضوئية والكهربائية والحرارية ويوجد شكل اخر الا وهو </a:t>
            </a:r>
            <a:r>
              <a:rPr lang="ar-AE" sz="3200" b="1" dirty="0" smtClean="0">
                <a:solidFill>
                  <a:schemeClr val="tx2"/>
                </a:solidFill>
                <a:latin typeface="Times New Roman" charset="0"/>
                <a:ea typeface="Times New Roman" charset="0"/>
                <a:cs typeface="Times New Roman" charset="0"/>
              </a:rPr>
              <a:t>طاقة </a:t>
            </a:r>
            <a:r>
              <a:rPr lang="ar-AE" sz="3200" b="1" dirty="0">
                <a:solidFill>
                  <a:schemeClr val="tx2"/>
                </a:solidFill>
                <a:latin typeface="Times New Roman" charset="0"/>
                <a:ea typeface="Times New Roman" charset="0"/>
                <a:cs typeface="Times New Roman" charset="0"/>
              </a:rPr>
              <a:t>الرابطة الكيميائية وهي الطاقة المخزونة في الروابط التي تربط الذرات مع بعضها. ويمكن ان تتحول الطاقة من شكل الى اخر فعلى سبيل المثال فأن الطاقة الكهربائية تتحول الى طاقة ضوئية تبدو بشكل مصباح مضئ، او تحول الطاقة الضوئية من الشمس بواسطة النباتات الخضر والطحالب الى طاقة كيميائية. </a:t>
            </a:r>
            <a:r>
              <a:rPr lang="ar-AE" sz="3200" b="1" dirty="0">
                <a:latin typeface="Times New Roman" charset="0"/>
                <a:ea typeface="Times New Roman" charset="0"/>
                <a:cs typeface="Times New Roman" charset="0"/>
              </a:rPr>
              <a:t/>
            </a:r>
            <a:br>
              <a:rPr lang="ar-AE" sz="3200" b="1" dirty="0">
                <a:latin typeface="Times New Roman" charset="0"/>
                <a:ea typeface="Times New Roman" charset="0"/>
                <a:cs typeface="Times New Roman" charset="0"/>
              </a:rPr>
            </a:br>
            <a:endParaRPr lang="en-US" sz="32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197705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633" y="240941"/>
            <a:ext cx="10026869" cy="6506700"/>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ar-AE" sz="2600" b="1" dirty="0">
                <a:solidFill>
                  <a:schemeClr val="tx1"/>
                </a:solidFill>
                <a:latin typeface="Times New Roman" panose="02020603050405020304" pitchFamily="18" charset="0"/>
                <a:cs typeface="Times New Roman" panose="02020603050405020304" pitchFamily="18" charset="0"/>
              </a:rPr>
              <a:t>وبما ان الطاقة توجد على اشكال متعددة، لذا فهنالك وسائل متعددة لقياس كميتها ولكن اكثرها شيوعا هو قياسها بشكل </a:t>
            </a:r>
            <a:r>
              <a:rPr lang="ar-AE" sz="2600" b="1" dirty="0">
                <a:solidFill>
                  <a:srgbClr val="FF0000"/>
                </a:solidFill>
                <a:latin typeface="Times New Roman" panose="02020603050405020304" pitchFamily="18" charset="0"/>
                <a:cs typeface="Times New Roman" panose="02020603050405020304" pitchFamily="18" charset="0"/>
              </a:rPr>
              <a:t>حرارة</a:t>
            </a:r>
            <a:r>
              <a:rPr lang="ar-AE" sz="2600" b="1" dirty="0">
                <a:solidFill>
                  <a:schemeClr val="tx1"/>
                </a:solidFill>
                <a:latin typeface="Times New Roman" panose="02020603050405020304" pitchFamily="18" charset="0"/>
                <a:cs typeface="Times New Roman" panose="02020603050405020304" pitchFamily="18" charset="0"/>
              </a:rPr>
              <a:t> وذلك لان الاشكال الأخرى من الطاقة كافة تتحول الى حرارة وفي الواقع فأن دراسة الطاقة يطلق عليها </a:t>
            </a:r>
            <a:r>
              <a:rPr lang="ar-AE" sz="2600" b="1" dirty="0">
                <a:solidFill>
                  <a:srgbClr val="FF0000"/>
                </a:solidFill>
                <a:latin typeface="Times New Roman" panose="02020603050405020304" pitchFamily="18" charset="0"/>
                <a:cs typeface="Times New Roman" panose="02020603050405020304" pitchFamily="18" charset="0"/>
              </a:rPr>
              <a:t>الثيرمو</a:t>
            </a:r>
            <a:r>
              <a:rPr lang="ar-AE" sz="2600" b="1" dirty="0">
                <a:solidFill>
                  <a:schemeClr val="tx1"/>
                </a:solidFill>
                <a:latin typeface="Times New Roman" panose="02020603050405020304" pitchFamily="18" charset="0"/>
                <a:cs typeface="Times New Roman" panose="02020603050405020304" pitchFamily="18" charset="0"/>
              </a:rPr>
              <a:t>داينمكس </a:t>
            </a:r>
            <a:r>
              <a:rPr lang="en-US" sz="2600" b="1" dirty="0">
                <a:solidFill>
                  <a:srgbClr val="FF0000"/>
                </a:solidFill>
                <a:latin typeface="Times New Roman" panose="02020603050405020304" pitchFamily="18" charset="0"/>
                <a:cs typeface="Times New Roman" panose="02020603050405020304" pitchFamily="18" charset="0"/>
              </a:rPr>
              <a:t>Thermo</a:t>
            </a:r>
            <a:r>
              <a:rPr lang="en-US" sz="2600" b="1" dirty="0">
                <a:solidFill>
                  <a:schemeClr val="tx1"/>
                </a:solidFill>
                <a:latin typeface="Times New Roman" panose="02020603050405020304" pitchFamily="18" charset="0"/>
                <a:cs typeface="Times New Roman" panose="02020603050405020304" pitchFamily="18" charset="0"/>
              </a:rPr>
              <a:t>dynamics </a:t>
            </a:r>
            <a:r>
              <a:rPr lang="ar-AE" sz="2600" b="1" dirty="0">
                <a:solidFill>
                  <a:schemeClr val="tx1"/>
                </a:solidFill>
                <a:latin typeface="Times New Roman" panose="02020603050405020304" pitchFamily="18" charset="0"/>
                <a:cs typeface="Times New Roman" panose="02020603050405020304" pitchFamily="18" charset="0"/>
              </a:rPr>
              <a:t> والتي تعني التغيرات </a:t>
            </a:r>
            <a:r>
              <a:rPr lang="ar-AE" sz="2600" b="1" dirty="0">
                <a:solidFill>
                  <a:srgbClr val="FF0000"/>
                </a:solidFill>
                <a:latin typeface="Times New Roman" panose="02020603050405020304" pitchFamily="18" charset="0"/>
                <a:cs typeface="Times New Roman" panose="02020603050405020304" pitchFamily="18" charset="0"/>
              </a:rPr>
              <a:t>الحرارية</a:t>
            </a:r>
            <a:r>
              <a:rPr lang="ar-AE" sz="2600" b="1" dirty="0">
                <a:solidFill>
                  <a:schemeClr val="tx1"/>
                </a:solidFill>
                <a:latin typeface="Times New Roman" panose="02020603050405020304" pitchFamily="18" charset="0"/>
                <a:cs typeface="Times New Roman" panose="02020603050405020304" pitchFamily="18" charset="0"/>
              </a:rPr>
              <a:t>.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ان وحدات قياس الحرارة (الطاقة) الأكثر شيوعا في علم الاحياء هي «كيلو سعرة </a:t>
            </a:r>
            <a:r>
              <a:rPr lang="en-US" sz="2600" b="1" dirty="0">
                <a:solidFill>
                  <a:schemeClr val="tx1"/>
                </a:solidFill>
                <a:latin typeface="Times New Roman" panose="02020603050405020304" pitchFamily="18" charset="0"/>
                <a:cs typeface="Times New Roman" panose="02020603050405020304" pitchFamily="18" charset="0"/>
              </a:rPr>
              <a:t>kcal</a:t>
            </a:r>
            <a:r>
              <a:rPr lang="ar-AE" sz="2600" b="1" dirty="0">
                <a:solidFill>
                  <a:schemeClr val="tx1"/>
                </a:solidFill>
                <a:latin typeface="Times New Roman" panose="02020603050405020304" pitchFamily="18" charset="0"/>
                <a:cs typeface="Times New Roman" panose="02020603050405020304" pitchFamily="18" charset="0"/>
              </a:rPr>
              <a:t>» والتي تساوي الف سعرة ( سؤال: </a:t>
            </a:r>
            <a:r>
              <a:rPr lang="ar-AE" sz="2600" b="1" dirty="0">
                <a:solidFill>
                  <a:srgbClr val="FF0000"/>
                </a:solidFill>
                <a:latin typeface="Times New Roman" panose="02020603050405020304" pitchFamily="18" charset="0"/>
                <a:cs typeface="Times New Roman" panose="02020603050405020304" pitchFamily="18" charset="0"/>
              </a:rPr>
              <a:t>ماهوتعريف السعرة</a:t>
            </a:r>
            <a:r>
              <a:rPr lang="ar-AE" sz="2600" b="1" dirty="0">
                <a:solidFill>
                  <a:schemeClr val="tx1"/>
                </a:solidFill>
                <a:latin typeface="Times New Roman" panose="02020603050405020304" pitchFamily="18" charset="0"/>
                <a:cs typeface="Times New Roman" panose="02020603050405020304" pitchFamily="18" charset="0"/>
              </a:rPr>
              <a:t>؟). وتوجد وحدة أخرى لقياس الحرارة في الفيزياء هي الجول </a:t>
            </a:r>
            <a:r>
              <a:rPr lang="en-US" sz="2600" b="1" dirty="0">
                <a:solidFill>
                  <a:schemeClr val="tx1"/>
                </a:solidFill>
                <a:latin typeface="Times New Roman" panose="02020603050405020304" pitchFamily="18" charset="0"/>
                <a:cs typeface="Times New Roman" panose="02020603050405020304" pitchFamily="18" charset="0"/>
              </a:rPr>
              <a:t>joule </a:t>
            </a:r>
            <a:r>
              <a:rPr lang="ar-AE" sz="2600" b="1" dirty="0">
                <a:solidFill>
                  <a:schemeClr val="tx1"/>
                </a:solidFill>
                <a:latin typeface="Times New Roman" panose="02020603050405020304" pitchFamily="18" charset="0"/>
                <a:cs typeface="Times New Roman" panose="02020603050405020304" pitchFamily="18" charset="0"/>
              </a:rPr>
              <a:t> ويساوي الجول الواحد 0.239 سعرة. تستمد الأنظمة </a:t>
            </a:r>
            <a:r>
              <a:rPr lang="ar-AE" sz="2600" b="1" dirty="0" smtClean="0">
                <a:solidFill>
                  <a:schemeClr val="tx1"/>
                </a:solidFill>
                <a:latin typeface="Times New Roman" panose="02020603050405020304" pitchFamily="18" charset="0"/>
                <a:cs typeface="Times New Roman" panose="02020603050405020304" pitchFamily="18" charset="0"/>
              </a:rPr>
              <a:t>البيولوجية </a:t>
            </a:r>
            <a:r>
              <a:rPr lang="ar-AE" sz="2600" b="1" dirty="0">
                <a:solidFill>
                  <a:schemeClr val="tx1"/>
                </a:solidFill>
                <a:latin typeface="Times New Roman" panose="02020603050405020304" pitchFamily="18" charset="0"/>
                <a:cs typeface="Times New Roman" panose="02020603050405020304" pitchFamily="18" charset="0"/>
              </a:rPr>
              <a:t>طاقتها من الشمس ويقدر بان الشمس تزود الأرض بطاقة مقدارها 40 مليون بليون سعرة في الدقيقة الواحدة.</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ان هذه الطاقة المستمدة من الشمس تستعمل </a:t>
            </a:r>
            <a:r>
              <a:rPr lang="ar-AE" sz="2600" b="1" dirty="0" smtClean="0">
                <a:solidFill>
                  <a:schemeClr val="tx1"/>
                </a:solidFill>
                <a:latin typeface="Times New Roman" panose="02020603050405020304" pitchFamily="18" charset="0"/>
                <a:cs typeface="Times New Roman" panose="02020603050405020304" pitchFamily="18" charset="0"/>
              </a:rPr>
              <a:t>لإنتاج</a:t>
            </a:r>
            <a:r>
              <a:rPr lang="ar-IQ" sz="2600" b="1" dirty="0" smtClean="0">
                <a:solidFill>
                  <a:schemeClr val="tx1"/>
                </a:solidFill>
                <a:latin typeface="Times New Roman" panose="02020603050405020304" pitchFamily="18" charset="0"/>
                <a:cs typeface="Times New Roman" panose="02020603050405020304" pitchFamily="18" charset="0"/>
              </a:rPr>
              <a:t> </a:t>
            </a:r>
            <a:r>
              <a:rPr lang="ar-AE" sz="2600" b="1" dirty="0" smtClean="0">
                <a:solidFill>
                  <a:schemeClr val="tx1"/>
                </a:solidFill>
                <a:latin typeface="Times New Roman" panose="02020603050405020304" pitchFamily="18" charset="0"/>
                <a:cs typeface="Times New Roman" panose="02020603050405020304" pitchFamily="18" charset="0"/>
              </a:rPr>
              <a:t> </a:t>
            </a:r>
            <a:r>
              <a:rPr lang="ar-AE" sz="2600" b="1" dirty="0">
                <a:solidFill>
                  <a:schemeClr val="tx1"/>
                </a:solidFill>
                <a:latin typeface="Times New Roman" panose="02020603050405020304" pitchFamily="18" charset="0"/>
                <a:cs typeface="Times New Roman" panose="02020603050405020304" pitchFamily="18" charset="0"/>
              </a:rPr>
              <a:t>مركبات عضوية معقدة من التفاعل بين مركبات </a:t>
            </a:r>
            <a:r>
              <a:rPr lang="ar-AE" sz="2600" b="1" dirty="0" smtClean="0">
                <a:solidFill>
                  <a:schemeClr val="tx1"/>
                </a:solidFill>
                <a:latin typeface="Times New Roman" panose="02020603050405020304" pitchFamily="18" charset="0"/>
                <a:cs typeface="Times New Roman" panose="02020603050405020304" pitchFamily="18" charset="0"/>
              </a:rPr>
              <a:t>لا</a:t>
            </a:r>
            <a:r>
              <a:rPr lang="ar-IQ" sz="2600" b="1" dirty="0" smtClean="0">
                <a:solidFill>
                  <a:schemeClr val="tx1"/>
                </a:solidFill>
                <a:latin typeface="Times New Roman" panose="02020603050405020304" pitchFamily="18" charset="0"/>
                <a:cs typeface="Times New Roman" panose="02020603050405020304" pitchFamily="18" charset="0"/>
              </a:rPr>
              <a:t> </a:t>
            </a:r>
            <a:r>
              <a:rPr lang="ar-AE" sz="2600" b="1" dirty="0" smtClean="0">
                <a:solidFill>
                  <a:schemeClr val="tx1"/>
                </a:solidFill>
                <a:latin typeface="Times New Roman" panose="02020603050405020304" pitchFamily="18" charset="0"/>
                <a:cs typeface="Times New Roman" panose="02020603050405020304" pitchFamily="18" charset="0"/>
              </a:rPr>
              <a:t>عضوية </a:t>
            </a:r>
            <a:r>
              <a:rPr lang="ar-AE" sz="2600" b="1" dirty="0">
                <a:solidFill>
                  <a:schemeClr val="tx1"/>
                </a:solidFill>
                <a:latin typeface="Times New Roman" panose="02020603050405020304" pitchFamily="18" charset="0"/>
                <a:cs typeface="Times New Roman" panose="02020603050405020304" pitchFamily="18" charset="0"/>
              </a:rPr>
              <a:t>بسيطة هي الماء وثنائي أوكسيد الكربون اذ يتم انتاج السكريات وتخزن الطاقة (تصبح كامنة) في الاواصر التساهمية بين الذرات في جزيئة السكر</a:t>
            </a:r>
            <a:r>
              <a:rPr lang="ar-AE" sz="2600" b="1" dirty="0" smtClean="0">
                <a:solidFill>
                  <a:schemeClr val="tx1"/>
                </a:solidFill>
                <a:latin typeface="Times New Roman" panose="02020603050405020304" pitchFamily="18" charset="0"/>
                <a:cs typeface="Times New Roman" panose="02020603050405020304" pitchFamily="18" charset="0"/>
              </a:rPr>
              <a:t>.</a:t>
            </a:r>
            <a:r>
              <a:rPr lang="en-US" sz="2600" b="1" dirty="0" smtClean="0">
                <a:solidFill>
                  <a:schemeClr val="tx1"/>
                </a:solidFill>
                <a:latin typeface="Times New Roman" panose="02020603050405020304" pitchFamily="18" charset="0"/>
                <a:cs typeface="Times New Roman" panose="02020603050405020304" pitchFamily="18" charset="0"/>
              </a:rPr>
              <a:t/>
            </a:r>
            <a:br>
              <a:rPr lang="en-US" sz="2600" b="1" dirty="0" smtClean="0">
                <a:solidFill>
                  <a:schemeClr val="tx1"/>
                </a:solidFill>
                <a:latin typeface="Times New Roman" panose="02020603050405020304" pitchFamily="18" charset="0"/>
                <a:cs typeface="Times New Roman" panose="02020603050405020304" pitchFamily="18" charset="0"/>
              </a:rPr>
            </a:br>
            <a:r>
              <a:rPr lang="ar-IQ" sz="2600" b="1" dirty="0" smtClean="0">
                <a:solidFill>
                  <a:srgbClr val="FF0000"/>
                </a:solidFill>
                <a:latin typeface="Times New Roman" panose="02020603050405020304" pitchFamily="18" charset="0"/>
                <a:cs typeface="Times New Roman" panose="02020603050405020304" pitchFamily="18" charset="0"/>
              </a:rPr>
              <a:t>السعرة </a:t>
            </a:r>
            <a:r>
              <a:rPr lang="ar-IQ" sz="2600" b="1" dirty="0">
                <a:solidFill>
                  <a:srgbClr val="FF0000"/>
                </a:solidFill>
                <a:latin typeface="Times New Roman" panose="02020603050405020304" pitchFamily="18" charset="0"/>
                <a:cs typeface="Times New Roman" panose="02020603050405020304" pitchFamily="18" charset="0"/>
              </a:rPr>
              <a:t>الحرارية أو الكالوري أو الحريرة، جمعها </a:t>
            </a:r>
            <a:r>
              <a:rPr lang="ar-IQ" sz="2600" b="1" dirty="0" err="1">
                <a:solidFill>
                  <a:srgbClr val="FF0000"/>
                </a:solidFill>
                <a:latin typeface="Times New Roman" panose="02020603050405020304" pitchFamily="18" charset="0"/>
                <a:cs typeface="Times New Roman" panose="02020603050405020304" pitchFamily="18" charset="0"/>
              </a:rPr>
              <a:t>حريرات</a:t>
            </a:r>
            <a:r>
              <a:rPr lang="ar-IQ" sz="2600" b="1" dirty="0">
                <a:solidFill>
                  <a:srgbClr val="FF0000"/>
                </a:solidFill>
                <a:latin typeface="Times New Roman" panose="02020603050405020304" pitchFamily="18" charset="0"/>
                <a:cs typeface="Times New Roman" panose="02020603050405020304" pitchFamily="18" charset="0"/>
              </a:rPr>
              <a:t> أو </a:t>
            </a:r>
            <a:r>
              <a:rPr lang="ar-IQ" sz="2600" b="1" dirty="0" err="1" smtClean="0">
                <a:solidFill>
                  <a:srgbClr val="FF0000"/>
                </a:solidFill>
                <a:latin typeface="Times New Roman" panose="02020603050405020304" pitchFamily="18" charset="0"/>
                <a:cs typeface="Times New Roman" panose="02020603050405020304" pitchFamily="18" charset="0"/>
              </a:rPr>
              <a:t>سعرأو</a:t>
            </a:r>
            <a:r>
              <a:rPr lang="ar-IQ" sz="2600" b="1" dirty="0" smtClean="0">
                <a:solidFill>
                  <a:srgbClr val="FF0000"/>
                </a:solidFill>
                <a:latin typeface="Times New Roman" panose="02020603050405020304" pitchFamily="18" charset="0"/>
                <a:cs typeface="Times New Roman" panose="02020603050405020304" pitchFamily="18" charset="0"/>
              </a:rPr>
              <a:t> سعرات : هي </a:t>
            </a:r>
            <a:r>
              <a:rPr lang="ar-IQ" sz="2600" b="1" dirty="0">
                <a:solidFill>
                  <a:srgbClr val="FF0000"/>
                </a:solidFill>
                <a:latin typeface="Times New Roman" panose="02020603050405020304" pitchFamily="18" charset="0"/>
                <a:cs typeface="Times New Roman" panose="02020603050405020304" pitchFamily="18" charset="0"/>
              </a:rPr>
              <a:t>وحدة لقياس الطاقة الحرارية </a:t>
            </a:r>
            <a:r>
              <a:rPr lang="ar-IQ" sz="2600" b="1" dirty="0">
                <a:solidFill>
                  <a:schemeClr val="accent2">
                    <a:lumMod val="75000"/>
                  </a:schemeClr>
                </a:solidFill>
                <a:latin typeface="Times New Roman" panose="02020603050405020304" pitchFamily="18" charset="0"/>
                <a:cs typeface="Times New Roman" panose="02020603050405020304" pitchFamily="18" charset="0"/>
              </a:rPr>
              <a:t>تُعرّف بأنها </a:t>
            </a:r>
            <a:r>
              <a:rPr lang="ar-IQ" sz="2600" b="1" dirty="0">
                <a:solidFill>
                  <a:srgbClr val="FF0000"/>
                </a:solidFill>
                <a:latin typeface="Times New Roman" panose="02020603050405020304" pitchFamily="18" charset="0"/>
                <a:cs typeface="Times New Roman" panose="02020603050405020304" pitchFamily="18" charset="0"/>
              </a:rPr>
              <a:t>كمية الحرارة اللازمة لرفع درجة حرارة </a:t>
            </a:r>
            <a:r>
              <a:rPr lang="ar-IQ" sz="2600" b="1" dirty="0" smtClean="0">
                <a:solidFill>
                  <a:srgbClr val="FF0000"/>
                </a:solidFill>
                <a:latin typeface="Times New Roman" panose="02020603050405020304" pitchFamily="18" charset="0"/>
                <a:cs typeface="Times New Roman" panose="02020603050405020304" pitchFamily="18" charset="0"/>
              </a:rPr>
              <a:t>غرام </a:t>
            </a:r>
            <a:r>
              <a:rPr lang="ar-IQ" sz="2600" b="1" dirty="0">
                <a:solidFill>
                  <a:srgbClr val="FF0000"/>
                </a:solidFill>
                <a:latin typeface="Times New Roman" panose="02020603050405020304" pitchFamily="18" charset="0"/>
                <a:cs typeface="Times New Roman" panose="02020603050405020304" pitchFamily="18" charset="0"/>
              </a:rPr>
              <a:t>واحد من ماء درجةً مئويةً واحدةً. (بين </a:t>
            </a:r>
            <a:r>
              <a:rPr lang="ar-IQ" sz="2600" b="1" dirty="0" smtClean="0">
                <a:solidFill>
                  <a:srgbClr val="FF0000"/>
                </a:solidFill>
                <a:latin typeface="Times New Roman" panose="02020603050405020304" pitchFamily="18" charset="0"/>
                <a:cs typeface="Times New Roman" panose="02020603050405020304" pitchFamily="18" charset="0"/>
              </a:rPr>
              <a:t>5</a:t>
            </a:r>
            <a:r>
              <a:rPr lang="en-US" sz="2600" b="1" dirty="0" smtClean="0">
                <a:solidFill>
                  <a:srgbClr val="FF0000"/>
                </a:solidFill>
                <a:latin typeface="Times New Roman" panose="02020603050405020304" pitchFamily="18" charset="0"/>
                <a:cs typeface="Times New Roman" panose="02020603050405020304" pitchFamily="18" charset="0"/>
              </a:rPr>
              <a:t>.</a:t>
            </a:r>
            <a:r>
              <a:rPr lang="ar-IQ" sz="2600" b="1" dirty="0" smtClean="0">
                <a:solidFill>
                  <a:srgbClr val="FF0000"/>
                </a:solidFill>
                <a:latin typeface="Times New Roman" panose="02020603050405020304" pitchFamily="18" charset="0"/>
                <a:cs typeface="Times New Roman" panose="02020603050405020304" pitchFamily="18" charset="0"/>
              </a:rPr>
              <a:t>14 و 5</a:t>
            </a:r>
            <a:r>
              <a:rPr lang="en-US" sz="2600" b="1" dirty="0" smtClean="0">
                <a:solidFill>
                  <a:srgbClr val="FF0000"/>
                </a:solidFill>
                <a:latin typeface="Times New Roman" panose="02020603050405020304" pitchFamily="18" charset="0"/>
                <a:cs typeface="Times New Roman" panose="02020603050405020304" pitchFamily="18" charset="0"/>
              </a:rPr>
              <a:t>.</a:t>
            </a:r>
            <a:r>
              <a:rPr lang="ar-IQ" sz="2600" b="1" dirty="0" smtClean="0">
                <a:solidFill>
                  <a:srgbClr val="FF0000"/>
                </a:solidFill>
                <a:latin typeface="Times New Roman" panose="02020603050405020304" pitchFamily="18" charset="0"/>
                <a:cs typeface="Times New Roman" panose="02020603050405020304" pitchFamily="18" charset="0"/>
              </a:rPr>
              <a:t>15 </a:t>
            </a:r>
            <a:r>
              <a:rPr lang="ar-IQ" sz="2600" b="1" dirty="0">
                <a:solidFill>
                  <a:srgbClr val="FF0000"/>
                </a:solidFill>
                <a:latin typeface="Times New Roman" panose="02020603050405020304" pitchFamily="18" charset="0"/>
                <a:cs typeface="Times New Roman" panose="02020603050405020304" pitchFamily="18" charset="0"/>
              </a:rPr>
              <a:t>درجة مئوية) تحت ضغط جوي نظامي </a:t>
            </a:r>
            <a:r>
              <a:rPr lang="ar-IQ" sz="2600" b="1" dirty="0" smtClean="0">
                <a:solidFill>
                  <a:srgbClr val="FF0000"/>
                </a:solidFill>
                <a:latin typeface="Times New Roman" panose="02020603050405020304" pitchFamily="18" charset="0"/>
                <a:cs typeface="Times New Roman" panose="02020603050405020304" pitchFamily="18" charset="0"/>
              </a:rPr>
              <a:t>(</a:t>
            </a:r>
            <a:r>
              <a:rPr lang="en-US" sz="2600" b="1" dirty="0" smtClean="0">
                <a:solidFill>
                  <a:srgbClr val="FF0000"/>
                </a:solidFill>
                <a:latin typeface="Times New Roman" panose="02020603050405020304" pitchFamily="18" charset="0"/>
                <a:cs typeface="Times New Roman" panose="02020603050405020304" pitchFamily="18" charset="0"/>
              </a:rPr>
              <a:t> </a:t>
            </a:r>
            <a:r>
              <a:rPr lang="ar-IQ" sz="2600" b="1" dirty="0" smtClean="0">
                <a:solidFill>
                  <a:srgbClr val="FF0000"/>
                </a:solidFill>
                <a:latin typeface="Times New Roman" panose="02020603050405020304" pitchFamily="18" charset="0"/>
                <a:cs typeface="Times New Roman" panose="02020603050405020304" pitchFamily="18" charset="0"/>
              </a:rPr>
              <a:t>1 </a:t>
            </a:r>
            <a:r>
              <a:rPr lang="ar-IQ" sz="2600" b="1" dirty="0">
                <a:solidFill>
                  <a:srgbClr val="FF0000"/>
                </a:solidFill>
                <a:latin typeface="Times New Roman" panose="02020603050405020304" pitchFamily="18" charset="0"/>
                <a:cs typeface="Times New Roman" panose="02020603050405020304" pitchFamily="18" charset="0"/>
              </a:rPr>
              <a:t>ضغط جوي أو ما يكافئه </a:t>
            </a:r>
            <a:r>
              <a:rPr lang="en-US" sz="2600" b="1" dirty="0" smtClean="0">
                <a:solidFill>
                  <a:srgbClr val="FF0000"/>
                </a:solidFill>
                <a:latin typeface="Times New Roman" panose="02020603050405020304" pitchFamily="18" charset="0"/>
                <a:cs typeface="Times New Roman" panose="02020603050405020304" pitchFamily="18" charset="0"/>
              </a:rPr>
              <a:t> </a:t>
            </a:r>
            <a:r>
              <a:rPr lang="ar-IQ" sz="2600" b="1" dirty="0" smtClean="0">
                <a:solidFill>
                  <a:srgbClr val="FF0000"/>
                </a:solidFill>
                <a:latin typeface="Times New Roman" panose="02020603050405020304" pitchFamily="18" charset="0"/>
                <a:cs typeface="Times New Roman" panose="02020603050405020304" pitchFamily="18" charset="0"/>
              </a:rPr>
              <a:t>101.325 </a:t>
            </a:r>
            <a:r>
              <a:rPr lang="ar-IQ" sz="2600" b="1" dirty="0">
                <a:solidFill>
                  <a:srgbClr val="FF0000"/>
                </a:solidFill>
                <a:latin typeface="Times New Roman" panose="02020603050405020304" pitchFamily="18" charset="0"/>
                <a:cs typeface="Times New Roman" panose="02020603050405020304" pitchFamily="18" charset="0"/>
              </a:rPr>
              <a:t>كيلو </a:t>
            </a:r>
            <a:r>
              <a:rPr lang="ar-IQ" sz="2600" b="1" dirty="0" smtClean="0">
                <a:solidFill>
                  <a:srgbClr val="FF0000"/>
                </a:solidFill>
                <a:latin typeface="Times New Roman" panose="02020603050405020304" pitchFamily="18" charset="0"/>
                <a:cs typeface="Times New Roman" panose="02020603050405020304" pitchFamily="18" charset="0"/>
              </a:rPr>
              <a:t>باسكال</a:t>
            </a:r>
            <a:r>
              <a:rPr lang="en-US" sz="2600" b="1" dirty="0" smtClean="0">
                <a:solidFill>
                  <a:srgbClr val="FF0000"/>
                </a:solidFill>
                <a:latin typeface="Times New Roman" panose="02020603050405020304" pitchFamily="18" charset="0"/>
                <a:cs typeface="Times New Roman" panose="02020603050405020304" pitchFamily="18" charset="0"/>
              </a:rPr>
              <a:t> </a:t>
            </a:r>
            <a:r>
              <a:rPr lang="ar-IQ" sz="2600" b="1" dirty="0" smtClean="0">
                <a:solidFill>
                  <a:srgbClr val="FF0000"/>
                </a:solidFill>
                <a:latin typeface="Times New Roman" panose="02020603050405020304" pitchFamily="18" charset="0"/>
                <a:cs typeface="Times New Roman" panose="02020603050405020304" pitchFamily="18" charset="0"/>
              </a:rPr>
              <a:t>). </a:t>
            </a:r>
            <a:r>
              <a:rPr lang="ar-AE" sz="2600" b="1" dirty="0">
                <a:solidFill>
                  <a:srgbClr val="FF0000"/>
                </a:solidFill>
                <a:latin typeface="Times New Roman" panose="02020603050405020304" pitchFamily="18" charset="0"/>
                <a:cs typeface="Times New Roman" panose="02020603050405020304" pitchFamily="18" charset="0"/>
              </a:rPr>
              <a:t/>
            </a:r>
            <a:br>
              <a:rPr lang="ar-AE" sz="2600" b="1" dirty="0">
                <a:solidFill>
                  <a:srgbClr val="FF0000"/>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
            </a:r>
            <a:br>
              <a:rPr lang="ar-AE" sz="2600" b="1" dirty="0">
                <a:solidFill>
                  <a:schemeClr val="tx1"/>
                </a:solidFill>
                <a:latin typeface="Times New Roman" panose="02020603050405020304" pitchFamily="18" charset="0"/>
                <a:cs typeface="Times New Roman" panose="02020603050405020304" pitchFamily="18" charset="0"/>
              </a:rPr>
            </a:br>
            <a:r>
              <a:rPr lang="ar-AE" sz="2600" b="1" dirty="0">
                <a:solidFill>
                  <a:schemeClr val="tx1"/>
                </a:solidFill>
                <a:latin typeface="Times New Roman" panose="02020603050405020304" pitchFamily="18" charset="0"/>
                <a:cs typeface="Times New Roman" panose="02020603050405020304" pitchFamily="18" charset="0"/>
              </a:rPr>
              <a:t>ج</a:t>
            </a:r>
            <a:endParaRPr lang="en-US" sz="2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369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1306" y="278521"/>
            <a:ext cx="11367522" cy="6311465"/>
          </a:xfrm>
          <a:solidFill>
            <a:schemeClr val="accent3">
              <a:lumMod val="60000"/>
              <a:lumOff val="40000"/>
            </a:schemeClr>
          </a:solidFill>
        </p:spPr>
        <p:txBody>
          <a:bodyPr>
            <a:noAutofit/>
          </a:bodyPr>
          <a:lstStyle/>
          <a:p>
            <a:pPr algn="r" rtl="1"/>
            <a:r>
              <a:rPr lang="ar-IQ" b="1" dirty="0" smtClean="0">
                <a:solidFill>
                  <a:srgbClr val="FF0000"/>
                </a:solidFill>
                <a:latin typeface="Times New Roman" pitchFamily="18" charset="0"/>
                <a:cs typeface="Times New Roman" pitchFamily="18" charset="0"/>
              </a:rPr>
              <a:t>                 النظرية الحركية </a:t>
            </a:r>
            <a:r>
              <a:rPr lang="en-US" b="1" dirty="0" smtClean="0">
                <a:solidFill>
                  <a:srgbClr val="FF0000"/>
                </a:solidFill>
                <a:latin typeface="Times New Roman" pitchFamily="18" charset="0"/>
                <a:cs typeface="Times New Roman" pitchFamily="18" charset="0"/>
              </a:rPr>
              <a:t>Kinetic Theory</a:t>
            </a:r>
            <a:r>
              <a:rPr lang="ar-IQ" b="1" dirty="0" smtClean="0">
                <a:solidFill>
                  <a:srgbClr val="FF0000"/>
                </a:solidFill>
                <a:latin typeface="Times New Roman" pitchFamily="18" charset="0"/>
                <a:cs typeface="Times New Roman" pitchFamily="18" charset="0"/>
              </a:rPr>
              <a:t/>
            </a:r>
            <a:br>
              <a:rPr lang="ar-IQ" b="1" dirty="0" smtClean="0">
                <a:solidFill>
                  <a:srgbClr val="FF0000"/>
                </a:solidFill>
                <a:latin typeface="Times New Roman" pitchFamily="18" charset="0"/>
                <a:cs typeface="Times New Roman" pitchFamily="18" charset="0"/>
              </a:rPr>
            </a:br>
            <a:r>
              <a:rPr lang="ar-IQ" b="1" dirty="0" smtClean="0">
                <a:solidFill>
                  <a:srgbClr val="FF0000"/>
                </a:solidFill>
                <a:latin typeface="Times New Roman" pitchFamily="18" charset="0"/>
                <a:cs typeface="Times New Roman" pitchFamily="18" charset="0"/>
              </a:rPr>
              <a:t>   </a:t>
            </a:r>
            <a:r>
              <a:rPr lang="ar-IQ" sz="2400" b="1" dirty="0" smtClean="0">
                <a:solidFill>
                  <a:schemeClr val="tx1"/>
                </a:solidFill>
                <a:latin typeface="Times New Roman" pitchFamily="18" charset="0"/>
                <a:cs typeface="Times New Roman" pitchFamily="18" charset="0"/>
              </a:rPr>
              <a:t>تشير هذه النظرية الى: ان الدقائق (دقائق المادة) هي في حالة حركة مستمرة مادامت درجة الحرارة فوق درجة الصفر المطلق. ويمكن حساب سرعة حركة الدقائق نظريا وخاصة الغازات من المعادلة التالية: </a:t>
            </a:r>
            <a:br>
              <a:rPr lang="ar-IQ" sz="2400" b="1" dirty="0" smtClean="0">
                <a:solidFill>
                  <a:schemeClr val="tx1"/>
                </a:solidFill>
                <a:latin typeface="Times New Roman" pitchFamily="18" charset="0"/>
                <a:cs typeface="Times New Roman" pitchFamily="18" charset="0"/>
              </a:rPr>
            </a:br>
            <a:r>
              <a:rPr lang="ar-IQ" sz="2400" b="1" dirty="0" smtClean="0">
                <a:solidFill>
                  <a:schemeClr val="tx1"/>
                </a:solidFill>
                <a:latin typeface="Times New Roman" pitchFamily="18" charset="0"/>
                <a:cs typeface="Times New Roman" pitchFamily="18" charset="0"/>
              </a:rPr>
              <a:t/>
            </a:r>
            <a:br>
              <a:rPr lang="ar-IQ" sz="2400" b="1" dirty="0" smtClean="0">
                <a:solidFill>
                  <a:schemeClr val="tx1"/>
                </a:solidFill>
                <a:latin typeface="Times New Roman" pitchFamily="18" charset="0"/>
                <a:cs typeface="Times New Roman" pitchFamily="18" charset="0"/>
              </a:rPr>
            </a:br>
            <a:r>
              <a:rPr lang="ar-IQ" sz="2000" b="1" dirty="0" smtClean="0">
                <a:solidFill>
                  <a:schemeClr val="accent4">
                    <a:lumMod val="75000"/>
                  </a:schemeClr>
                </a:solidFill>
                <a:latin typeface="Times New Roman" pitchFamily="18" charset="0"/>
                <a:cs typeface="Times New Roman" pitchFamily="18" charset="0"/>
              </a:rPr>
              <a:t>معدل السرعة </a:t>
            </a:r>
            <a:r>
              <a:rPr lang="ar-IQ" sz="2000" b="1" dirty="0" smtClean="0">
                <a:solidFill>
                  <a:schemeClr val="tx1"/>
                </a:solidFill>
                <a:latin typeface="Times New Roman" pitchFamily="18" charset="0"/>
                <a:cs typeface="Times New Roman" pitchFamily="18" charset="0"/>
              </a:rPr>
              <a:t>= الجذر التربيعي ( النسبة الثابتة </a:t>
            </a:r>
            <a:r>
              <a:rPr lang="en-US" sz="2000" b="1" dirty="0" smtClean="0">
                <a:solidFill>
                  <a:schemeClr val="tx1"/>
                </a:solidFill>
                <a:latin typeface="Times New Roman" pitchFamily="18" charset="0"/>
                <a:cs typeface="Times New Roman" pitchFamily="18" charset="0"/>
              </a:rPr>
              <a:t>X</a:t>
            </a:r>
            <a:r>
              <a:rPr lang="ar-IQ" sz="2000" b="1" dirty="0" smtClean="0">
                <a:solidFill>
                  <a:schemeClr val="tx1"/>
                </a:solidFill>
                <a:latin typeface="Times New Roman" pitchFamily="18" charset="0"/>
                <a:cs typeface="Times New Roman" pitchFamily="18" charset="0"/>
              </a:rPr>
              <a:t> ثابت الغازات </a:t>
            </a:r>
            <a:r>
              <a:rPr lang="en-US" sz="2000" b="1" dirty="0" smtClean="0">
                <a:solidFill>
                  <a:schemeClr val="tx1"/>
                </a:solidFill>
                <a:latin typeface="Times New Roman" pitchFamily="18" charset="0"/>
                <a:cs typeface="Times New Roman" pitchFamily="18" charset="0"/>
              </a:rPr>
              <a:t>X</a:t>
            </a:r>
            <a:r>
              <a:rPr lang="ar-IQ" sz="2000" b="1" dirty="0" smtClean="0">
                <a:solidFill>
                  <a:schemeClr val="tx1"/>
                </a:solidFill>
                <a:latin typeface="Times New Roman" pitchFamily="18" charset="0"/>
                <a:cs typeface="Times New Roman" pitchFamily="18" charset="0"/>
              </a:rPr>
              <a:t> </a:t>
            </a:r>
            <a:r>
              <a:rPr lang="ar-IQ" sz="2000" b="1" dirty="0" smtClean="0">
                <a:solidFill>
                  <a:schemeClr val="accent2">
                    <a:lumMod val="75000"/>
                  </a:schemeClr>
                </a:solidFill>
                <a:latin typeface="Times New Roman" pitchFamily="18" charset="0"/>
                <a:cs typeface="Times New Roman" pitchFamily="18" charset="0"/>
              </a:rPr>
              <a:t>درجة الحرارة المطلقة </a:t>
            </a:r>
            <a:r>
              <a:rPr lang="ar-IQ" sz="2000" b="1" dirty="0" smtClean="0">
                <a:solidFill>
                  <a:schemeClr val="tx1"/>
                </a:solidFill>
                <a:latin typeface="Times New Roman" pitchFamily="18" charset="0"/>
                <a:cs typeface="Times New Roman" pitchFamily="18" charset="0"/>
              </a:rPr>
              <a:t>/ </a:t>
            </a:r>
            <a:r>
              <a:rPr lang="ar-IQ" sz="2000" b="1" dirty="0" smtClean="0">
                <a:solidFill>
                  <a:srgbClr val="7030A0"/>
                </a:solidFill>
                <a:latin typeface="Times New Roman" pitchFamily="18" charset="0"/>
                <a:cs typeface="Times New Roman" pitchFamily="18" charset="0"/>
              </a:rPr>
              <a:t>الوزن الجزيئي</a:t>
            </a:r>
            <a:r>
              <a:rPr lang="ar-IQ" sz="2000" b="1" dirty="0" smtClean="0">
                <a:solidFill>
                  <a:schemeClr val="tx1"/>
                </a:solidFill>
                <a:latin typeface="Times New Roman" pitchFamily="18" charset="0"/>
                <a:cs typeface="Times New Roman" pitchFamily="18" charset="0"/>
              </a:rPr>
              <a:t>) </a:t>
            </a:r>
            <a:br>
              <a:rPr lang="ar-IQ" sz="2000" b="1" dirty="0" smtClean="0">
                <a:solidFill>
                  <a:schemeClr val="tx1"/>
                </a:solidFill>
                <a:latin typeface="Times New Roman" pitchFamily="18" charset="0"/>
                <a:cs typeface="Times New Roman" pitchFamily="18" charset="0"/>
              </a:rPr>
            </a:br>
            <a:r>
              <a:rPr lang="ar-IQ" sz="2000" b="1" dirty="0" smtClean="0">
                <a:solidFill>
                  <a:schemeClr val="tx1"/>
                </a:solidFill>
                <a:latin typeface="Times New Roman" pitchFamily="18" charset="0"/>
                <a:cs typeface="Times New Roman" pitchFamily="18" charset="0"/>
              </a:rPr>
              <a:t/>
            </a:r>
            <a:br>
              <a:rPr lang="ar-IQ" sz="2000" b="1" dirty="0" smtClean="0">
                <a:solidFill>
                  <a:schemeClr val="tx1"/>
                </a:solidFill>
                <a:latin typeface="Times New Roman" pitchFamily="18" charset="0"/>
                <a:cs typeface="Times New Roman" pitchFamily="18" charset="0"/>
              </a:rPr>
            </a:br>
            <a:r>
              <a:rPr lang="ar-IQ" sz="2000" b="1" dirty="0" smtClean="0">
                <a:solidFill>
                  <a:schemeClr val="tx1"/>
                </a:solidFill>
                <a:latin typeface="Times New Roman" pitchFamily="18" charset="0"/>
                <a:cs typeface="Times New Roman" pitchFamily="18" charset="0"/>
              </a:rPr>
              <a:t>وعليه فان </a:t>
            </a:r>
            <a:r>
              <a:rPr lang="ar-IQ" sz="2000" b="1" dirty="0" smtClean="0">
                <a:solidFill>
                  <a:schemeClr val="accent4">
                    <a:lumMod val="75000"/>
                  </a:schemeClr>
                </a:solidFill>
                <a:latin typeface="Times New Roman" pitchFamily="18" charset="0"/>
                <a:cs typeface="Times New Roman" pitchFamily="18" charset="0"/>
              </a:rPr>
              <a:t>معدل السرعة </a:t>
            </a:r>
            <a:r>
              <a:rPr lang="ar-IQ" sz="2000" b="1" dirty="0" smtClean="0">
                <a:solidFill>
                  <a:schemeClr val="tx1"/>
                </a:solidFill>
                <a:latin typeface="Times New Roman" pitchFamily="18" charset="0"/>
                <a:cs typeface="Times New Roman" pitchFamily="18" charset="0"/>
              </a:rPr>
              <a:t>يتناسب </a:t>
            </a:r>
            <a:r>
              <a:rPr lang="ar-IQ" sz="2000" b="1" dirty="0" smtClean="0">
                <a:solidFill>
                  <a:schemeClr val="accent2">
                    <a:lumMod val="75000"/>
                  </a:schemeClr>
                </a:solidFill>
                <a:latin typeface="Times New Roman" pitchFamily="18" charset="0"/>
                <a:cs typeface="Times New Roman" pitchFamily="18" charset="0"/>
              </a:rPr>
              <a:t>طرديا</a:t>
            </a:r>
            <a:r>
              <a:rPr lang="ar-IQ" sz="2000" b="1" dirty="0" smtClean="0">
                <a:solidFill>
                  <a:schemeClr val="tx1"/>
                </a:solidFill>
                <a:latin typeface="Times New Roman" pitchFamily="18" charset="0"/>
                <a:cs typeface="Times New Roman" pitchFamily="18" charset="0"/>
              </a:rPr>
              <a:t> مع الجذر التربيعي </a:t>
            </a:r>
            <a:r>
              <a:rPr lang="ar-IQ" sz="2000" b="1" dirty="0" smtClean="0">
                <a:solidFill>
                  <a:schemeClr val="accent2">
                    <a:lumMod val="75000"/>
                  </a:schemeClr>
                </a:solidFill>
                <a:latin typeface="Times New Roman" pitchFamily="18" charset="0"/>
                <a:cs typeface="Times New Roman" pitchFamily="18" charset="0"/>
              </a:rPr>
              <a:t>لدرجة الحرارة المطلقة </a:t>
            </a:r>
            <a:r>
              <a:rPr lang="ar-IQ" sz="2000" b="1" dirty="0" smtClean="0">
                <a:solidFill>
                  <a:schemeClr val="tx1"/>
                </a:solidFill>
                <a:latin typeface="Times New Roman" pitchFamily="18" charset="0"/>
                <a:cs typeface="Times New Roman" pitchFamily="18" charset="0"/>
              </a:rPr>
              <a:t>و</a:t>
            </a:r>
            <a:r>
              <a:rPr lang="ar-IQ" sz="2000" b="1" dirty="0" smtClean="0">
                <a:solidFill>
                  <a:srgbClr val="7030A0"/>
                </a:solidFill>
                <a:latin typeface="Times New Roman" pitchFamily="18" charset="0"/>
                <a:cs typeface="Times New Roman" pitchFamily="18" charset="0"/>
              </a:rPr>
              <a:t>عكسيا</a:t>
            </a:r>
            <a:r>
              <a:rPr lang="ar-IQ" sz="2000" b="1" dirty="0" smtClean="0">
                <a:solidFill>
                  <a:schemeClr val="tx1"/>
                </a:solidFill>
                <a:latin typeface="Times New Roman" pitchFamily="18" charset="0"/>
                <a:cs typeface="Times New Roman" pitchFamily="18" charset="0"/>
              </a:rPr>
              <a:t> مع الجذر التربيعي </a:t>
            </a:r>
            <a:r>
              <a:rPr lang="ar-IQ" sz="2000" b="1" dirty="0" smtClean="0">
                <a:solidFill>
                  <a:srgbClr val="7030A0"/>
                </a:solidFill>
                <a:latin typeface="Times New Roman" pitchFamily="18" charset="0"/>
                <a:cs typeface="Times New Roman" pitchFamily="18" charset="0"/>
              </a:rPr>
              <a:t>للكتلة (الوزن </a:t>
            </a:r>
            <a:r>
              <a:rPr lang="ar-IQ" sz="2000" b="1" dirty="0">
                <a:solidFill>
                  <a:srgbClr val="7030A0"/>
                </a:solidFill>
                <a:latin typeface="Times New Roman" pitchFamily="18" charset="0"/>
                <a:cs typeface="Times New Roman" pitchFamily="18" charset="0"/>
              </a:rPr>
              <a:t>الجزيئي</a:t>
            </a:r>
            <a:r>
              <a:rPr lang="ar-IQ" sz="2000" b="1" dirty="0" smtClean="0">
                <a:solidFill>
                  <a:srgbClr val="7030A0"/>
                </a:solidFill>
                <a:latin typeface="Times New Roman" pitchFamily="18" charset="0"/>
                <a:cs typeface="Times New Roman" pitchFamily="18" charset="0"/>
              </a:rPr>
              <a:t>).</a:t>
            </a:r>
            <a:br>
              <a:rPr lang="ar-IQ" sz="2000" b="1" dirty="0" smtClean="0">
                <a:solidFill>
                  <a:srgbClr val="7030A0"/>
                </a:solidFill>
                <a:latin typeface="Times New Roman" pitchFamily="18" charset="0"/>
                <a:cs typeface="Times New Roman" pitchFamily="18" charset="0"/>
              </a:rPr>
            </a:br>
            <a:r>
              <a:rPr lang="ar-IQ" sz="2000" b="1" dirty="0">
                <a:solidFill>
                  <a:srgbClr val="7030A0"/>
                </a:solidFill>
                <a:latin typeface="Times New Roman" pitchFamily="18" charset="0"/>
                <a:cs typeface="Times New Roman" pitchFamily="18" charset="0"/>
              </a:rPr>
              <a:t/>
            </a:r>
            <a:br>
              <a:rPr lang="ar-IQ" sz="2000" b="1" dirty="0">
                <a:solidFill>
                  <a:srgbClr val="7030A0"/>
                </a:solidFill>
                <a:latin typeface="Times New Roman" pitchFamily="18" charset="0"/>
                <a:cs typeface="Times New Roman" pitchFamily="18" charset="0"/>
              </a:rPr>
            </a:br>
            <a:r>
              <a:rPr lang="ar-IQ" sz="2000" b="1" dirty="0">
                <a:solidFill>
                  <a:schemeClr val="accent2">
                    <a:lumMod val="75000"/>
                  </a:schemeClr>
                </a:solidFill>
                <a:latin typeface="Times New Roman" pitchFamily="18" charset="0"/>
                <a:cs typeface="Times New Roman" pitchFamily="18" charset="0"/>
              </a:rPr>
              <a:t>درجة الحرارة المطلقة </a:t>
            </a:r>
            <a:r>
              <a:rPr lang="ar-IQ" sz="2000" b="1" dirty="0" smtClean="0">
                <a:solidFill>
                  <a:schemeClr val="accent2">
                    <a:lumMod val="75000"/>
                  </a:schemeClr>
                </a:solidFill>
                <a:latin typeface="Times New Roman" pitchFamily="18" charset="0"/>
                <a:cs typeface="Times New Roman" pitchFamily="18" charset="0"/>
              </a:rPr>
              <a:t>: هي </a:t>
            </a:r>
            <a:r>
              <a:rPr lang="ar-IQ" sz="2000" b="1" dirty="0">
                <a:solidFill>
                  <a:schemeClr val="accent2">
                    <a:lumMod val="75000"/>
                  </a:schemeClr>
                </a:solidFill>
                <a:latin typeface="Times New Roman" pitchFamily="18" charset="0"/>
                <a:cs typeface="Times New Roman" pitchFamily="18" charset="0"/>
              </a:rPr>
              <a:t>درجة الحرارة المقاسة على أساس الصفر المطلق ، ووحدتها كلفن. والعلاقة بين الصفر المطلق والصفر </a:t>
            </a:r>
            <a:r>
              <a:rPr lang="ar-IQ" sz="2000" b="1" dirty="0" smtClean="0">
                <a:solidFill>
                  <a:schemeClr val="accent2">
                    <a:lumMod val="75000"/>
                  </a:schemeClr>
                </a:solidFill>
                <a:latin typeface="Times New Roman" pitchFamily="18" charset="0"/>
                <a:cs typeface="Times New Roman" pitchFamily="18" charset="0"/>
              </a:rPr>
              <a:t>المئوي </a:t>
            </a:r>
            <a:r>
              <a:rPr lang="ar-IQ" sz="2000" b="1" dirty="0">
                <a:solidFill>
                  <a:schemeClr val="accent2">
                    <a:lumMod val="75000"/>
                  </a:schemeClr>
                </a:solidFill>
                <a:latin typeface="Times New Roman" pitchFamily="18" charset="0"/>
                <a:cs typeface="Times New Roman" pitchFamily="18" charset="0"/>
              </a:rPr>
              <a:t>أن الصفر المطلق 273.15 يعادل درجة تحت الصفر المئوي . مثلاً، إذا كانت درجة حرارة الغرفة 20 درجة مئوية ، </a:t>
            </a:r>
            <a:r>
              <a:rPr lang="ar-IQ" sz="2000" b="1" dirty="0" smtClean="0">
                <a:solidFill>
                  <a:schemeClr val="accent2">
                    <a:lumMod val="75000"/>
                  </a:schemeClr>
                </a:solidFill>
                <a:latin typeface="Times New Roman" pitchFamily="18" charset="0"/>
                <a:cs typeface="Times New Roman" pitchFamily="18" charset="0"/>
              </a:rPr>
              <a:t>فهي </a:t>
            </a:r>
            <a:br>
              <a:rPr lang="ar-IQ" sz="2000" b="1" dirty="0" smtClean="0">
                <a:solidFill>
                  <a:schemeClr val="accent2">
                    <a:lumMod val="75000"/>
                  </a:schemeClr>
                </a:solidFill>
                <a:latin typeface="Times New Roman" pitchFamily="18" charset="0"/>
                <a:cs typeface="Times New Roman" pitchFamily="18" charset="0"/>
              </a:rPr>
            </a:br>
            <a:r>
              <a:rPr lang="ar-IQ" sz="2000" b="1" dirty="0" smtClean="0">
                <a:solidFill>
                  <a:schemeClr val="accent2">
                    <a:lumMod val="75000"/>
                  </a:schemeClr>
                </a:solidFill>
                <a:latin typeface="Times New Roman" pitchFamily="18" charset="0"/>
                <a:cs typeface="Times New Roman" pitchFamily="18" charset="0"/>
              </a:rPr>
              <a:t>بالكلفن </a:t>
            </a:r>
            <a:r>
              <a:rPr lang="ar-IQ" sz="2000" b="1" dirty="0">
                <a:solidFill>
                  <a:schemeClr val="accent2">
                    <a:lumMod val="75000"/>
                  </a:schemeClr>
                </a:solidFill>
                <a:latin typeface="Times New Roman" pitchFamily="18" charset="0"/>
                <a:cs typeface="Times New Roman" pitchFamily="18" charset="0"/>
              </a:rPr>
              <a:t>= 20 + 273 = 293 كلفن. </a:t>
            </a:r>
            <a:r>
              <a:rPr lang="ar-IQ" sz="2000" b="1" dirty="0" smtClean="0">
                <a:solidFill>
                  <a:schemeClr val="accent2">
                    <a:lumMod val="75000"/>
                  </a:schemeClr>
                </a:solidFill>
                <a:latin typeface="Times New Roman" pitchFamily="18" charset="0"/>
                <a:cs typeface="Times New Roman" pitchFamily="18" charset="0"/>
              </a:rPr>
              <a:t>إذا الصفر المطلق (</a:t>
            </a:r>
            <a:r>
              <a:rPr lang="ar-IQ" sz="2000" b="1" dirty="0">
                <a:solidFill>
                  <a:schemeClr val="accent2">
                    <a:lumMod val="75000"/>
                  </a:schemeClr>
                </a:solidFill>
                <a:latin typeface="Times New Roman" pitchFamily="18" charset="0"/>
                <a:cs typeface="Times New Roman" pitchFamily="18" charset="0"/>
              </a:rPr>
              <a:t>تماما حسب التعريف)	0 </a:t>
            </a:r>
            <a:r>
              <a:rPr lang="ar-IQ" sz="2000" b="1" dirty="0" smtClean="0">
                <a:solidFill>
                  <a:schemeClr val="accent2">
                    <a:lumMod val="75000"/>
                  </a:schemeClr>
                </a:solidFill>
                <a:latin typeface="Times New Roman" pitchFamily="18" charset="0"/>
                <a:cs typeface="Times New Roman" pitchFamily="18" charset="0"/>
              </a:rPr>
              <a:t>ك = −</a:t>
            </a:r>
            <a:r>
              <a:rPr lang="ar-IQ" sz="2000" b="1" dirty="0">
                <a:solidFill>
                  <a:schemeClr val="accent2">
                    <a:lumMod val="75000"/>
                  </a:schemeClr>
                </a:solidFill>
                <a:latin typeface="Times New Roman" pitchFamily="18" charset="0"/>
                <a:cs typeface="Times New Roman" pitchFamily="18" charset="0"/>
              </a:rPr>
              <a:t>273.15 °</a:t>
            </a:r>
            <a:r>
              <a:rPr lang="ar-IQ" sz="2000" b="1" dirty="0" smtClean="0">
                <a:solidFill>
                  <a:schemeClr val="accent2">
                    <a:lumMod val="75000"/>
                  </a:schemeClr>
                </a:solidFill>
                <a:latin typeface="Times New Roman" pitchFamily="18" charset="0"/>
                <a:cs typeface="Times New Roman" pitchFamily="18" charset="0"/>
              </a:rPr>
              <a:t>م (- 273 </a:t>
            </a:r>
            <a:r>
              <a:rPr lang="ar-IQ" sz="2000" b="1" dirty="0">
                <a:solidFill>
                  <a:schemeClr val="accent2">
                    <a:lumMod val="75000"/>
                  </a:schemeClr>
                </a:solidFill>
                <a:latin typeface="Times New Roman" pitchFamily="18" charset="0"/>
                <a:cs typeface="Times New Roman" pitchFamily="18" charset="0"/>
              </a:rPr>
              <a:t>°</a:t>
            </a:r>
            <a:r>
              <a:rPr lang="ar-IQ" sz="2000" b="1" dirty="0" smtClean="0">
                <a:solidFill>
                  <a:schemeClr val="accent2">
                    <a:lumMod val="75000"/>
                  </a:schemeClr>
                </a:solidFill>
                <a:latin typeface="Times New Roman" pitchFamily="18" charset="0"/>
                <a:cs typeface="Times New Roman" pitchFamily="18" charset="0"/>
              </a:rPr>
              <a:t>م ).</a:t>
            </a:r>
            <a:br>
              <a:rPr lang="ar-IQ" sz="2000" b="1" dirty="0" smtClean="0">
                <a:solidFill>
                  <a:schemeClr val="accent2">
                    <a:lumMod val="75000"/>
                  </a:schemeClr>
                </a:solidFill>
                <a:latin typeface="Times New Roman" pitchFamily="18" charset="0"/>
                <a:cs typeface="Times New Roman" pitchFamily="18" charset="0"/>
              </a:rPr>
            </a:br>
            <a:r>
              <a:rPr lang="ar-IQ" sz="2000" b="1" dirty="0">
                <a:solidFill>
                  <a:schemeClr val="accent2">
                    <a:lumMod val="75000"/>
                  </a:schemeClr>
                </a:solidFill>
                <a:latin typeface="Times New Roman" pitchFamily="18" charset="0"/>
                <a:cs typeface="Times New Roman" pitchFamily="18" charset="0"/>
              </a:rPr>
              <a:t/>
            </a:r>
            <a:br>
              <a:rPr lang="ar-IQ" sz="2000" b="1" dirty="0">
                <a:solidFill>
                  <a:schemeClr val="accent2">
                    <a:lumMod val="75000"/>
                  </a:schemeClr>
                </a:solidFill>
                <a:latin typeface="Times New Roman" pitchFamily="18" charset="0"/>
                <a:cs typeface="Times New Roman" pitchFamily="18" charset="0"/>
              </a:rPr>
            </a:br>
            <a:r>
              <a:rPr lang="ar-IQ" sz="2000" b="1" dirty="0">
                <a:solidFill>
                  <a:schemeClr val="accent2">
                    <a:lumMod val="75000"/>
                  </a:schemeClr>
                </a:solidFill>
                <a:latin typeface="Times New Roman" pitchFamily="18" charset="0"/>
                <a:cs typeface="Times New Roman" pitchFamily="18" charset="0"/>
              </a:rPr>
              <a:t>في الفيزياء والكيمياء يعتبر الصفر المطلق ثابتاً طبيعياً، وهو أقل درجة حرارة على الإطلاق. ومن المستحيل الوصول إليها تماماً، لأن القانون الثالث للديناميكا </a:t>
            </a:r>
            <a:r>
              <a:rPr lang="ar-IQ" sz="2000" b="1" dirty="0" smtClean="0">
                <a:solidFill>
                  <a:schemeClr val="accent2">
                    <a:lumMod val="75000"/>
                  </a:schemeClr>
                </a:solidFill>
                <a:latin typeface="Times New Roman" pitchFamily="18" charset="0"/>
                <a:cs typeface="Times New Roman" pitchFamily="18" charset="0"/>
              </a:rPr>
              <a:t>الحرارية (التالي ذكره)  </a:t>
            </a:r>
            <a:r>
              <a:rPr lang="ar-IQ" sz="2000" b="1" dirty="0">
                <a:solidFill>
                  <a:schemeClr val="accent2">
                    <a:lumMod val="75000"/>
                  </a:schemeClr>
                </a:solidFill>
                <a:latin typeface="Times New Roman" pitchFamily="18" charset="0"/>
                <a:cs typeface="Times New Roman" pitchFamily="18" charset="0"/>
              </a:rPr>
              <a:t>ينص على عدم إمكانية الوصول إلى الصفر المطلق ، وذلك بسبب التناسب الطردي بين الحجم والحرارة. ونتيجة لهذه العلاقة الطردية، فإذا بلغ جسم ما درجة الصفر المطلق فسوف يكون حجمه صفر. وإضافة إلى ذلك فإن الوصول إلى درجة الصفر المطلق يستلزم شغلاً هائلاً جداً . لأن التبريد يحتاج إلى طاقة ، أنظر إلى الثلاجة مثلا فهي تعمل بالطاقة الكهربية ، وكلما رغبنا في درجة حرارة أقل ، مثلا من -3 درجة مئوية إلى -11 أو -18 درجة مئوية فإن الثلاجة تستهلك طاقة أكبر ، ويزداد هذا الشغل زيادة متزايدة الكبر كلما اقتربنا من "الصفر المطلق".</a:t>
            </a:r>
            <a:br>
              <a:rPr lang="ar-IQ" sz="2000" b="1" dirty="0">
                <a:solidFill>
                  <a:schemeClr val="accent2">
                    <a:lumMod val="75000"/>
                  </a:schemeClr>
                </a:solidFill>
                <a:latin typeface="Times New Roman" pitchFamily="18" charset="0"/>
                <a:cs typeface="Times New Roman" pitchFamily="18" charset="0"/>
              </a:rPr>
            </a:br>
            <a:r>
              <a:rPr lang="ar-IQ" sz="2000" b="1" dirty="0">
                <a:solidFill>
                  <a:srgbClr val="7030A0"/>
                </a:solidFill>
                <a:latin typeface="Times New Roman" pitchFamily="18" charset="0"/>
                <a:cs typeface="Times New Roman" pitchFamily="18" charset="0"/>
              </a:rPr>
              <a:t/>
            </a:r>
            <a:br>
              <a:rPr lang="ar-IQ" sz="2000" b="1" dirty="0">
                <a:solidFill>
                  <a:srgbClr val="7030A0"/>
                </a:solidFill>
                <a:latin typeface="Times New Roman" pitchFamily="18" charset="0"/>
                <a:cs typeface="Times New Roman" pitchFamily="18" charset="0"/>
              </a:rPr>
            </a:br>
            <a:endParaRPr lang="en-US" sz="20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16051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621" y="614867"/>
            <a:ext cx="11004331" cy="5738650"/>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ar-IQ" sz="2600" b="1" dirty="0" smtClean="0">
                <a:solidFill>
                  <a:srgbClr val="C00000"/>
                </a:solidFill>
                <a:latin typeface="Times New Roman" charset="0"/>
                <a:ea typeface="Times New Roman" charset="0"/>
                <a:cs typeface="Times New Roman" charset="0"/>
              </a:rPr>
              <a:t>                                      </a:t>
            </a:r>
            <a:r>
              <a:rPr lang="ar-AE" sz="2600" b="1" dirty="0" smtClean="0">
                <a:solidFill>
                  <a:srgbClr val="C00000"/>
                </a:solidFill>
                <a:latin typeface="Times New Roman" charset="0"/>
                <a:ea typeface="Times New Roman" charset="0"/>
                <a:cs typeface="Times New Roman" charset="0"/>
              </a:rPr>
              <a:t>قوانين </a:t>
            </a:r>
            <a:r>
              <a:rPr lang="ar-AE" sz="2600" b="1" dirty="0">
                <a:solidFill>
                  <a:srgbClr val="C00000"/>
                </a:solidFill>
                <a:latin typeface="Times New Roman" charset="0"/>
                <a:ea typeface="Times New Roman" charset="0"/>
                <a:cs typeface="Times New Roman" charset="0"/>
              </a:rPr>
              <a:t>الثيرموديناميكية</a:t>
            </a:r>
            <a:br>
              <a:rPr lang="ar-AE" sz="2600" b="1" dirty="0">
                <a:solidFill>
                  <a:srgbClr val="C00000"/>
                </a:solidFill>
                <a:latin typeface="Times New Roman" charset="0"/>
                <a:ea typeface="Times New Roman" charset="0"/>
                <a:cs typeface="Times New Roman" charset="0"/>
              </a:rPr>
            </a:br>
            <a:r>
              <a:rPr lang="ar-AE" sz="2600" b="1" dirty="0" smtClean="0">
                <a:solidFill>
                  <a:schemeClr val="accent5"/>
                </a:solidFill>
                <a:latin typeface="Times New Roman" charset="0"/>
                <a:ea typeface="Times New Roman" charset="0"/>
                <a:cs typeface="Times New Roman" charset="0"/>
              </a:rPr>
              <a:t>القانون </a:t>
            </a:r>
            <a:r>
              <a:rPr lang="ar-AE" sz="2600" b="1" dirty="0">
                <a:solidFill>
                  <a:schemeClr val="accent5"/>
                </a:solidFill>
                <a:latin typeface="Times New Roman" charset="0"/>
                <a:ea typeface="Times New Roman" charset="0"/>
                <a:cs typeface="Times New Roman" charset="0"/>
              </a:rPr>
              <a:t>الأول للثيرموديناميكية</a:t>
            </a:r>
            <a:r>
              <a:rPr lang="ar-AE" sz="2600" b="1" dirty="0">
                <a:solidFill>
                  <a:schemeClr val="tx1"/>
                </a:solidFill>
                <a:latin typeface="Times New Roman" charset="0"/>
                <a:ea typeface="Times New Roman" charset="0"/>
                <a:cs typeface="Times New Roman" charset="0"/>
              </a:rPr>
              <a:t>: </a:t>
            </a:r>
            <a:r>
              <a:rPr lang="ar-AE" sz="2600" b="1" dirty="0" smtClean="0">
                <a:solidFill>
                  <a:schemeClr val="tx1"/>
                </a:solidFill>
                <a:latin typeface="Times New Roman" charset="0"/>
                <a:ea typeface="Times New Roman" charset="0"/>
                <a:cs typeface="Times New Roman" charset="0"/>
              </a:rPr>
              <a:t>ويعرف </a:t>
            </a:r>
            <a:r>
              <a:rPr lang="ar-AE" sz="2600" b="1" dirty="0">
                <a:solidFill>
                  <a:srgbClr val="C00000"/>
                </a:solidFill>
                <a:latin typeface="Times New Roman" charset="0"/>
                <a:ea typeface="Times New Roman" charset="0"/>
                <a:cs typeface="Times New Roman" charset="0"/>
              </a:rPr>
              <a:t>بقانون حفظ الطاقة </a:t>
            </a:r>
            <a:r>
              <a:rPr lang="ar-AE" sz="2600" b="1" dirty="0">
                <a:solidFill>
                  <a:schemeClr val="tx1"/>
                </a:solidFill>
                <a:latin typeface="Times New Roman" charset="0"/>
                <a:ea typeface="Times New Roman" charset="0"/>
                <a:cs typeface="Times New Roman" charset="0"/>
              </a:rPr>
              <a:t>وينص على </a:t>
            </a:r>
            <a:r>
              <a:rPr lang="ar-AE" sz="2600" b="1" dirty="0" smtClean="0">
                <a:solidFill>
                  <a:schemeClr val="tx1"/>
                </a:solidFill>
                <a:latin typeface="Times New Roman" charset="0"/>
                <a:ea typeface="Times New Roman" charset="0"/>
                <a:cs typeface="Times New Roman" charset="0"/>
              </a:rPr>
              <a:t>ان</a:t>
            </a:r>
            <a:r>
              <a:rPr lang="en-US" sz="2600" b="1" dirty="0" smtClean="0">
                <a:solidFill>
                  <a:schemeClr val="tx1"/>
                </a:solidFill>
                <a:latin typeface="Times New Roman" charset="0"/>
                <a:ea typeface="Times New Roman" charset="0"/>
                <a:cs typeface="Times New Roman" charset="0"/>
              </a:rPr>
              <a:t/>
            </a:r>
            <a:br>
              <a:rPr lang="en-US" sz="2600" b="1" dirty="0" smtClean="0">
                <a:solidFill>
                  <a:schemeClr val="tx1"/>
                </a:solidFill>
                <a:latin typeface="Times New Roman" charset="0"/>
                <a:ea typeface="Times New Roman" charset="0"/>
                <a:cs typeface="Times New Roman" charset="0"/>
              </a:rPr>
            </a:br>
            <a:r>
              <a:rPr lang="ar-AE" sz="2600" b="1" dirty="0" smtClean="0">
                <a:solidFill>
                  <a:schemeClr val="tx1"/>
                </a:solidFill>
                <a:latin typeface="Times New Roman" charset="0"/>
                <a:ea typeface="Times New Roman" charset="0"/>
                <a:cs typeface="Times New Roman" charset="0"/>
              </a:rPr>
              <a:t> </a:t>
            </a:r>
            <a:r>
              <a:rPr lang="ar-IQ" sz="2600" b="1" dirty="0" smtClean="0">
                <a:solidFill>
                  <a:schemeClr val="tx1"/>
                </a:solidFill>
                <a:latin typeface="Times New Roman" charset="0"/>
                <a:ea typeface="Times New Roman" charset="0"/>
                <a:cs typeface="Times New Roman" charset="0"/>
              </a:rPr>
              <a:t>((</a:t>
            </a:r>
            <a:r>
              <a:rPr lang="ar-AE" sz="2600" b="1" dirty="0" smtClean="0">
                <a:solidFill>
                  <a:schemeClr val="tx1"/>
                </a:solidFill>
                <a:latin typeface="Times New Roman" charset="0"/>
                <a:ea typeface="Times New Roman" charset="0"/>
                <a:cs typeface="Times New Roman" charset="0"/>
              </a:rPr>
              <a:t>الطاقة </a:t>
            </a:r>
            <a:r>
              <a:rPr lang="ar-AE" sz="2600" b="1" dirty="0">
                <a:solidFill>
                  <a:schemeClr val="tx1"/>
                </a:solidFill>
                <a:latin typeface="Times New Roman" charset="0"/>
                <a:ea typeface="Times New Roman" charset="0"/>
                <a:cs typeface="Times New Roman" charset="0"/>
              </a:rPr>
              <a:t>لا تفنى ولا تستحدث وانما تتحول من شكل الى اخر كما انها قابلة </a:t>
            </a:r>
            <a:r>
              <a:rPr lang="ar-AE" sz="2600" b="1" dirty="0" smtClean="0">
                <a:solidFill>
                  <a:schemeClr val="tx1"/>
                </a:solidFill>
                <a:latin typeface="Times New Roman" charset="0"/>
                <a:ea typeface="Times New Roman" charset="0"/>
                <a:cs typeface="Times New Roman" charset="0"/>
              </a:rPr>
              <a:t>للانتقال</a:t>
            </a:r>
            <a:r>
              <a:rPr lang="ar-IQ" sz="2600" b="1" dirty="0" smtClean="0">
                <a:solidFill>
                  <a:schemeClr val="tx1"/>
                </a:solidFill>
                <a:latin typeface="Times New Roman" charset="0"/>
                <a:ea typeface="Times New Roman" charset="0"/>
                <a:cs typeface="Times New Roman" charset="0"/>
              </a:rPr>
              <a:t>))</a:t>
            </a:r>
            <a:r>
              <a:rPr lang="ar-AE" sz="2600" b="1" dirty="0" smtClean="0">
                <a:solidFill>
                  <a:schemeClr val="tx1"/>
                </a:solidFill>
                <a:latin typeface="Times New Roman" charset="0"/>
                <a:ea typeface="Times New Roman" charset="0"/>
                <a:cs typeface="Times New Roman" charset="0"/>
              </a:rPr>
              <a:t>. </a:t>
            </a:r>
            <a:r>
              <a:rPr lang="en-US" sz="2600" b="1" dirty="0" smtClean="0">
                <a:solidFill>
                  <a:schemeClr val="tx1"/>
                </a:solidFill>
                <a:latin typeface="Times New Roman" charset="0"/>
                <a:ea typeface="Times New Roman" charset="0"/>
                <a:cs typeface="Times New Roman" charset="0"/>
              </a:rPr>
              <a:t/>
            </a:r>
            <a:br>
              <a:rPr lang="en-US" sz="2600" b="1" dirty="0" smtClean="0">
                <a:solidFill>
                  <a:schemeClr val="tx1"/>
                </a:solidFill>
                <a:latin typeface="Times New Roman" charset="0"/>
                <a:ea typeface="Times New Roman" charset="0"/>
                <a:cs typeface="Times New Roman" charset="0"/>
              </a:rPr>
            </a:br>
            <a:r>
              <a:rPr lang="ar-AE" sz="2600" b="1" dirty="0" smtClean="0">
                <a:latin typeface="Times New Roman" charset="0"/>
                <a:ea typeface="Times New Roman" charset="0"/>
                <a:cs typeface="Times New Roman" charset="0"/>
              </a:rPr>
              <a:t>كما يوضح</a:t>
            </a:r>
            <a:r>
              <a:rPr lang="ar-IQ" sz="2600" b="1" dirty="0" smtClean="0">
                <a:latin typeface="Times New Roman" charset="0"/>
                <a:ea typeface="Times New Roman" charset="0"/>
                <a:cs typeface="Times New Roman" charset="0"/>
              </a:rPr>
              <a:t>: ((</a:t>
            </a:r>
            <a:r>
              <a:rPr lang="ar-AE" sz="2600" b="1" dirty="0" smtClean="0">
                <a:latin typeface="Times New Roman" charset="0"/>
                <a:ea typeface="Times New Roman" charset="0"/>
                <a:cs typeface="Times New Roman" charset="0"/>
              </a:rPr>
              <a:t> </a:t>
            </a:r>
            <a:r>
              <a:rPr lang="ar-AE" sz="2600" b="1" dirty="0">
                <a:latin typeface="Times New Roman" charset="0"/>
                <a:ea typeface="Times New Roman" charset="0"/>
                <a:cs typeface="Times New Roman" charset="0"/>
              </a:rPr>
              <a:t>إن طاقة الشغل يمكن أن تتحول إلى حرارة ولكن لا يحدد كمية الشغل المنجز من </a:t>
            </a:r>
            <a:r>
              <a:rPr lang="ar-AE" sz="2600" b="1" dirty="0" smtClean="0">
                <a:latin typeface="Times New Roman" charset="0"/>
                <a:ea typeface="Times New Roman" charset="0"/>
                <a:cs typeface="Times New Roman" charset="0"/>
              </a:rPr>
              <a:t>كمية </a:t>
            </a:r>
            <a:r>
              <a:rPr lang="ar-AE" sz="2600" b="1" dirty="0">
                <a:latin typeface="Times New Roman" charset="0"/>
                <a:ea typeface="Times New Roman" charset="0"/>
                <a:cs typeface="Times New Roman" charset="0"/>
              </a:rPr>
              <a:t>معينة من </a:t>
            </a:r>
            <a:r>
              <a:rPr lang="ar-AE" sz="2600" b="1" dirty="0" smtClean="0">
                <a:latin typeface="Times New Roman" charset="0"/>
                <a:ea typeface="Times New Roman" charset="0"/>
                <a:cs typeface="Times New Roman" charset="0"/>
              </a:rPr>
              <a:t>الحرارة</a:t>
            </a:r>
            <a:r>
              <a:rPr lang="ar-IQ" sz="2600" b="1" dirty="0" smtClean="0">
                <a:latin typeface="Times New Roman" charset="0"/>
                <a:ea typeface="Times New Roman" charset="0"/>
                <a:cs typeface="Times New Roman" charset="0"/>
              </a:rPr>
              <a:t>))</a:t>
            </a:r>
            <a:r>
              <a:rPr lang="ar-AE" sz="2600" b="1" dirty="0" smtClean="0">
                <a:latin typeface="Times New Roman" charset="0"/>
                <a:ea typeface="Times New Roman" charset="0"/>
                <a:cs typeface="Times New Roman" charset="0"/>
              </a:rPr>
              <a:t>.</a:t>
            </a:r>
            <a:r>
              <a:rPr lang="ar-IQ" sz="2600" b="1" dirty="0" smtClean="0">
                <a:latin typeface="Times New Roman" charset="0"/>
                <a:ea typeface="Times New Roman" charset="0"/>
                <a:cs typeface="Times New Roman" charset="0"/>
              </a:rPr>
              <a:t/>
            </a:r>
            <a:br>
              <a:rPr lang="ar-IQ" sz="2600" b="1" dirty="0" smtClean="0">
                <a:latin typeface="Times New Roman" charset="0"/>
                <a:ea typeface="Times New Roman" charset="0"/>
                <a:cs typeface="Times New Roman" charset="0"/>
              </a:rPr>
            </a:br>
            <a:r>
              <a:rPr lang="ar-IQ" sz="2600" b="1" dirty="0" smtClean="0">
                <a:latin typeface="Times New Roman" charset="0"/>
                <a:ea typeface="Times New Roman" charset="0"/>
                <a:cs typeface="Times New Roman" charset="0"/>
              </a:rPr>
              <a:t> </a:t>
            </a:r>
            <a:r>
              <a:rPr lang="ar-AE" sz="2600" b="1" dirty="0" smtClean="0">
                <a:latin typeface="Times New Roman" charset="0"/>
                <a:ea typeface="Times New Roman" charset="0"/>
                <a:cs typeface="Times New Roman" charset="0"/>
              </a:rPr>
              <a:t>ويمكن التعبير </a:t>
            </a:r>
            <a:r>
              <a:rPr lang="ar-AE" sz="2600" b="1" dirty="0">
                <a:latin typeface="Times New Roman" charset="0"/>
                <a:ea typeface="Times New Roman" charset="0"/>
                <a:cs typeface="Times New Roman" charset="0"/>
              </a:rPr>
              <a:t>عن القانون رياضيا بالمعادلة</a:t>
            </a:r>
            <a:r>
              <a:rPr lang="ar-AE" sz="2600" b="1" dirty="0" smtClean="0">
                <a:latin typeface="Times New Roman" charset="0"/>
                <a:ea typeface="Times New Roman" charset="0"/>
                <a:cs typeface="Times New Roman" charset="0"/>
              </a:rPr>
              <a:t>:</a:t>
            </a:r>
            <a:r>
              <a:rPr lang="en-US" sz="2600" b="1" dirty="0" smtClean="0">
                <a:latin typeface="Times New Roman" charset="0"/>
                <a:ea typeface="Times New Roman" charset="0"/>
                <a:cs typeface="Times New Roman" charset="0"/>
              </a:rPr>
              <a:t/>
            </a:r>
            <a:br>
              <a:rPr lang="en-US" sz="2600" b="1" dirty="0" smtClean="0">
                <a:latin typeface="Times New Roman" charset="0"/>
                <a:ea typeface="Times New Roman" charset="0"/>
                <a:cs typeface="Times New Roman" charset="0"/>
              </a:rPr>
            </a:br>
            <a:r>
              <a:rPr lang="ar-IQ" sz="2600" b="1" dirty="0" smtClean="0">
                <a:latin typeface="Times New Roman" charset="0"/>
                <a:ea typeface="Times New Roman" charset="0"/>
                <a:cs typeface="Times New Roman" charset="0"/>
              </a:rPr>
              <a:t>                        </a:t>
            </a:r>
            <a:r>
              <a:rPr lang="en-US" sz="2600" b="1" dirty="0" smtClean="0">
                <a:latin typeface="Times New Roman" charset="0"/>
                <a:ea typeface="Times New Roman" charset="0"/>
                <a:cs typeface="Times New Roman" charset="0"/>
              </a:rPr>
              <a:t>     </a:t>
            </a:r>
            <a:r>
              <a:rPr lang="en-US" sz="2600" b="1" dirty="0">
                <a:solidFill>
                  <a:schemeClr val="accent5"/>
                </a:solidFill>
                <a:latin typeface="Times New Roman" charset="0"/>
                <a:ea typeface="Times New Roman" charset="0"/>
                <a:cs typeface="Times New Roman" charset="0"/>
              </a:rPr>
              <a:t>ΔE= </a:t>
            </a:r>
            <a:r>
              <a:rPr lang="en-US" sz="2600" b="1" dirty="0" smtClean="0">
                <a:solidFill>
                  <a:schemeClr val="accent5"/>
                </a:solidFill>
                <a:latin typeface="Times New Roman" charset="0"/>
                <a:ea typeface="Times New Roman" charset="0"/>
                <a:cs typeface="Times New Roman" charset="0"/>
              </a:rPr>
              <a:t>Q-W                  </a:t>
            </a:r>
            <a:r>
              <a:rPr lang="ar-IQ" sz="2600" b="1" dirty="0" smtClean="0">
                <a:solidFill>
                  <a:schemeClr val="accent5"/>
                </a:solidFill>
                <a:latin typeface="Times New Roman" charset="0"/>
                <a:ea typeface="Times New Roman" charset="0"/>
                <a:cs typeface="Times New Roman" charset="0"/>
              </a:rPr>
              <a:t>                                       </a:t>
            </a:r>
            <a:r>
              <a:rPr lang="en-US" sz="2600" b="1" dirty="0" smtClean="0">
                <a:solidFill>
                  <a:schemeClr val="accent5"/>
                </a:solidFill>
                <a:latin typeface="Times New Roman" charset="0"/>
                <a:ea typeface="Times New Roman" charset="0"/>
                <a:cs typeface="Times New Roman" charset="0"/>
              </a:rPr>
              <a:t>                         </a:t>
            </a:r>
            <a:r>
              <a:rPr lang="ar-AE" sz="2600" b="1" dirty="0" smtClean="0">
                <a:latin typeface="Times New Roman" charset="0"/>
                <a:ea typeface="Times New Roman" charset="0"/>
                <a:cs typeface="Times New Roman" charset="0"/>
              </a:rPr>
              <a:t>التغير </a:t>
            </a:r>
            <a:r>
              <a:rPr lang="ar-AE" sz="2600" b="1" dirty="0">
                <a:latin typeface="Times New Roman" charset="0"/>
                <a:ea typeface="Times New Roman" charset="0"/>
                <a:cs typeface="Times New Roman" charset="0"/>
              </a:rPr>
              <a:t>في طاقة الجسم</a:t>
            </a:r>
            <a:r>
              <a:rPr lang="en-US" sz="2600" b="1" dirty="0">
                <a:solidFill>
                  <a:schemeClr val="accent5"/>
                </a:solidFill>
                <a:latin typeface="Times New Roman" charset="0"/>
                <a:ea typeface="Times New Roman" charset="0"/>
                <a:cs typeface="Times New Roman" charset="0"/>
              </a:rPr>
              <a:t> </a:t>
            </a:r>
            <a:r>
              <a:rPr lang="en-US" sz="2600" b="1" dirty="0" smtClean="0">
                <a:solidFill>
                  <a:schemeClr val="accent5"/>
                </a:solidFill>
                <a:latin typeface="Times New Roman" charset="0"/>
                <a:ea typeface="Times New Roman" charset="0"/>
                <a:cs typeface="Times New Roman" charset="0"/>
              </a:rPr>
              <a:t>ΔE </a:t>
            </a:r>
            <a:r>
              <a:rPr lang="ar-AE" sz="2600" b="1" dirty="0">
                <a:latin typeface="Times New Roman" charset="0"/>
                <a:ea typeface="Times New Roman" charset="0"/>
                <a:cs typeface="Times New Roman" charset="0"/>
              </a:rPr>
              <a:t/>
            </a:r>
            <a:br>
              <a:rPr lang="ar-AE" sz="2600" b="1" dirty="0">
                <a:latin typeface="Times New Roman" charset="0"/>
                <a:ea typeface="Times New Roman" charset="0"/>
                <a:cs typeface="Times New Roman" charset="0"/>
              </a:rPr>
            </a:br>
            <a:r>
              <a:rPr lang="ar-AE" sz="2600" b="1" dirty="0">
                <a:latin typeface="Times New Roman" charset="0"/>
                <a:ea typeface="Times New Roman" charset="0"/>
                <a:cs typeface="Times New Roman" charset="0"/>
              </a:rPr>
              <a:t>الحرارة او </a:t>
            </a:r>
            <a:r>
              <a:rPr lang="ar-IQ" sz="2600" b="1" dirty="0" smtClean="0">
                <a:latin typeface="Times New Roman" charset="0"/>
                <a:ea typeface="Times New Roman" charset="0"/>
                <a:cs typeface="Times New Roman" charset="0"/>
              </a:rPr>
              <a:t>أشكال </a:t>
            </a:r>
            <a:r>
              <a:rPr lang="ar-AE" sz="2600" b="1" dirty="0" smtClean="0">
                <a:latin typeface="Times New Roman" charset="0"/>
                <a:ea typeface="Times New Roman" charset="0"/>
                <a:cs typeface="Times New Roman" charset="0"/>
              </a:rPr>
              <a:t>الطاقة</a:t>
            </a:r>
            <a:r>
              <a:rPr lang="ar-IQ" sz="2600" b="1" dirty="0" smtClean="0">
                <a:latin typeface="Times New Roman" charset="0"/>
                <a:ea typeface="Times New Roman" charset="0"/>
                <a:cs typeface="Times New Roman" charset="0"/>
              </a:rPr>
              <a:t> الممتصة من قبل</a:t>
            </a:r>
            <a:r>
              <a:rPr lang="ar-AE" sz="2600" b="1" dirty="0" smtClean="0">
                <a:latin typeface="Times New Roman" charset="0"/>
                <a:ea typeface="Times New Roman" charset="0"/>
                <a:cs typeface="Times New Roman" charset="0"/>
              </a:rPr>
              <a:t> </a:t>
            </a:r>
            <a:r>
              <a:rPr lang="ar-AE" sz="2600" b="1" dirty="0">
                <a:latin typeface="Times New Roman" charset="0"/>
                <a:ea typeface="Times New Roman" charset="0"/>
                <a:cs typeface="Times New Roman" charset="0"/>
              </a:rPr>
              <a:t>الجسم</a:t>
            </a:r>
            <a:r>
              <a:rPr lang="en-US" sz="2600" b="1" dirty="0">
                <a:latin typeface="Times New Roman" charset="0"/>
                <a:ea typeface="Times New Roman" charset="0"/>
                <a:cs typeface="Times New Roman" charset="0"/>
              </a:rPr>
              <a:t> </a:t>
            </a:r>
            <a:r>
              <a:rPr lang="en-US" sz="2600" b="1" dirty="0" smtClean="0">
                <a:solidFill>
                  <a:schemeClr val="accent5"/>
                </a:solidFill>
                <a:latin typeface="Times New Roman" charset="0"/>
                <a:ea typeface="Times New Roman" charset="0"/>
                <a:cs typeface="Times New Roman" charset="0"/>
              </a:rPr>
              <a:t>Q </a:t>
            </a:r>
            <a:r>
              <a:rPr lang="ar-AE" sz="2600" b="1" dirty="0">
                <a:latin typeface="Times New Roman" charset="0"/>
                <a:ea typeface="Times New Roman" charset="0"/>
                <a:cs typeface="Times New Roman" charset="0"/>
              </a:rPr>
              <a:t/>
            </a:r>
            <a:br>
              <a:rPr lang="ar-AE" sz="2600" b="1" dirty="0">
                <a:latin typeface="Times New Roman" charset="0"/>
                <a:ea typeface="Times New Roman" charset="0"/>
                <a:cs typeface="Times New Roman" charset="0"/>
              </a:rPr>
            </a:br>
            <a:r>
              <a:rPr lang="en-US" sz="2600" b="1" dirty="0" smtClean="0">
                <a:latin typeface="Times New Roman" charset="0"/>
                <a:ea typeface="Times New Roman" charset="0"/>
                <a:cs typeface="Times New Roman" charset="0"/>
              </a:rPr>
              <a:t> </a:t>
            </a:r>
            <a:r>
              <a:rPr lang="ar-AE" sz="2600" b="1" dirty="0">
                <a:latin typeface="Times New Roman" charset="0"/>
                <a:ea typeface="Times New Roman" charset="0"/>
                <a:cs typeface="Times New Roman" charset="0"/>
              </a:rPr>
              <a:t>الشغل المنجز من قبل الجسم </a:t>
            </a:r>
            <a:r>
              <a:rPr lang="en-US" sz="2600" b="1" dirty="0">
                <a:latin typeface="Times New Roman" charset="0"/>
                <a:ea typeface="Times New Roman" charset="0"/>
                <a:cs typeface="Times New Roman" charset="0"/>
              </a:rPr>
              <a:t> </a:t>
            </a:r>
            <a:r>
              <a:rPr lang="en-US" sz="2600" b="1" dirty="0" smtClean="0">
                <a:solidFill>
                  <a:schemeClr val="accent5"/>
                </a:solidFill>
                <a:latin typeface="Times New Roman" charset="0"/>
                <a:ea typeface="Times New Roman" charset="0"/>
                <a:cs typeface="Times New Roman" charset="0"/>
              </a:rPr>
              <a:t>W</a:t>
            </a:r>
            <a:r>
              <a:rPr lang="ar-IQ" sz="2600" b="1" dirty="0" smtClean="0">
                <a:solidFill>
                  <a:schemeClr val="accent5"/>
                </a:solidFill>
                <a:latin typeface="Times New Roman" charset="0"/>
                <a:ea typeface="Times New Roman" charset="0"/>
                <a:cs typeface="Times New Roman" charset="0"/>
              </a:rPr>
              <a:t/>
            </a:r>
            <a:br>
              <a:rPr lang="ar-IQ" sz="2600" b="1" dirty="0" smtClean="0">
                <a:solidFill>
                  <a:schemeClr val="accent5"/>
                </a:solidFill>
                <a:latin typeface="Times New Roman" charset="0"/>
                <a:ea typeface="Times New Roman" charset="0"/>
                <a:cs typeface="Times New Roman" charset="0"/>
              </a:rPr>
            </a:br>
            <a:r>
              <a:rPr lang="en-US" sz="2600" b="1" dirty="0" smtClean="0">
                <a:solidFill>
                  <a:schemeClr val="accent5"/>
                </a:solidFill>
                <a:latin typeface="Times New Roman" charset="0"/>
                <a:ea typeface="Times New Roman" charset="0"/>
                <a:cs typeface="Times New Roman" charset="0"/>
              </a:rPr>
              <a:t>   </a:t>
            </a:r>
            <a:r>
              <a:rPr lang="ar-IQ" sz="2600" b="1" dirty="0" smtClean="0">
                <a:solidFill>
                  <a:schemeClr val="accent5"/>
                </a:solidFill>
                <a:latin typeface="Times New Roman" charset="0"/>
                <a:ea typeface="Times New Roman" charset="0"/>
                <a:cs typeface="Times New Roman" charset="0"/>
              </a:rPr>
              <a:t>وهناك أنواع متعددة من الطاقة كما ذكرنا : كالطاقة الضوئية  </a:t>
            </a:r>
            <a:r>
              <a:rPr lang="en-US" sz="2600" b="1" dirty="0" err="1" smtClean="0">
                <a:solidFill>
                  <a:schemeClr val="accent5"/>
                </a:solidFill>
                <a:latin typeface="Times New Roman" charset="0"/>
                <a:ea typeface="Times New Roman" charset="0"/>
                <a:cs typeface="Times New Roman" charset="0"/>
              </a:rPr>
              <a:t>qr</a:t>
            </a:r>
            <a:r>
              <a:rPr lang="ar-IQ" sz="2600" b="1" dirty="0" smtClean="0">
                <a:solidFill>
                  <a:schemeClr val="accent5"/>
                </a:solidFill>
                <a:latin typeface="Times New Roman" charset="0"/>
                <a:ea typeface="Times New Roman" charset="0"/>
                <a:cs typeface="Times New Roman" charset="0"/>
              </a:rPr>
              <a:t>  والحرارية </a:t>
            </a:r>
            <a:r>
              <a:rPr lang="en-US" sz="2600" b="1" dirty="0" err="1">
                <a:solidFill>
                  <a:schemeClr val="accent5"/>
                </a:solidFill>
                <a:latin typeface="Times New Roman" charset="0"/>
                <a:ea typeface="Times New Roman" charset="0"/>
                <a:cs typeface="Times New Roman" charset="0"/>
              </a:rPr>
              <a:t>qh</a:t>
            </a:r>
            <a:r>
              <a:rPr lang="en-US" sz="2600" b="1" dirty="0" smtClean="0">
                <a:solidFill>
                  <a:schemeClr val="accent5"/>
                </a:solidFill>
                <a:latin typeface="Times New Roman" charset="0"/>
                <a:ea typeface="Times New Roman" charset="0"/>
                <a:cs typeface="Times New Roman" charset="0"/>
              </a:rPr>
              <a:t> </a:t>
            </a:r>
            <a:r>
              <a:rPr lang="ar-IQ" sz="2600" b="1" dirty="0" smtClean="0">
                <a:solidFill>
                  <a:schemeClr val="accent5"/>
                </a:solidFill>
                <a:latin typeface="Times New Roman" charset="0"/>
                <a:ea typeface="Times New Roman" charset="0"/>
                <a:cs typeface="Times New Roman" charset="0"/>
              </a:rPr>
              <a:t>                 والكيميائية   </a:t>
            </a:r>
            <a:r>
              <a:rPr lang="en-US" sz="2600" b="1" dirty="0" smtClean="0">
                <a:solidFill>
                  <a:schemeClr val="accent5"/>
                </a:solidFill>
                <a:latin typeface="Times New Roman" charset="0"/>
                <a:ea typeface="Times New Roman" charset="0"/>
                <a:cs typeface="Times New Roman" charset="0"/>
              </a:rPr>
              <a:t>qc</a:t>
            </a:r>
            <a:r>
              <a:rPr lang="ar-IQ" sz="2600" b="1" dirty="0" smtClean="0">
                <a:solidFill>
                  <a:schemeClr val="accent5"/>
                </a:solidFill>
                <a:latin typeface="Times New Roman" charset="0"/>
                <a:ea typeface="Times New Roman" charset="0"/>
                <a:cs typeface="Times New Roman" charset="0"/>
              </a:rPr>
              <a:t> ، بينما تمثل  </a:t>
            </a:r>
            <a:r>
              <a:rPr lang="en-US" sz="2600" b="1" dirty="0" err="1" smtClean="0">
                <a:solidFill>
                  <a:schemeClr val="accent5"/>
                </a:solidFill>
                <a:latin typeface="Times New Roman" charset="0"/>
                <a:ea typeface="Times New Roman" charset="0"/>
                <a:cs typeface="Times New Roman" charset="0"/>
              </a:rPr>
              <a:t>qa</a:t>
            </a:r>
            <a:r>
              <a:rPr lang="ar-IQ" sz="2600" b="1" dirty="0" smtClean="0">
                <a:solidFill>
                  <a:schemeClr val="accent5"/>
                </a:solidFill>
                <a:latin typeface="Times New Roman" charset="0"/>
                <a:ea typeface="Times New Roman" charset="0"/>
                <a:cs typeface="Times New Roman" charset="0"/>
              </a:rPr>
              <a:t>   الطاقة التي امتصها الجسم وهي مجموع الانواع السابقة الذكر </a:t>
            </a:r>
            <a:br>
              <a:rPr lang="ar-IQ" sz="2600" b="1" dirty="0" smtClean="0">
                <a:solidFill>
                  <a:schemeClr val="accent5"/>
                </a:solidFill>
                <a:latin typeface="Times New Roman" charset="0"/>
                <a:ea typeface="Times New Roman" charset="0"/>
                <a:cs typeface="Times New Roman" charset="0"/>
              </a:rPr>
            </a:br>
            <a:r>
              <a:rPr lang="ar-IQ" sz="2600" b="1" dirty="0" smtClean="0">
                <a:solidFill>
                  <a:schemeClr val="accent5"/>
                </a:solidFill>
                <a:latin typeface="Times New Roman" charset="0"/>
                <a:ea typeface="Times New Roman" charset="0"/>
                <a:cs typeface="Times New Roman" charset="0"/>
              </a:rPr>
              <a:t>أي: </a:t>
            </a:r>
            <a:br>
              <a:rPr lang="ar-IQ" sz="2600" b="1" dirty="0" smtClean="0">
                <a:solidFill>
                  <a:schemeClr val="accent5"/>
                </a:solidFill>
                <a:latin typeface="Times New Roman" charset="0"/>
                <a:ea typeface="Times New Roman" charset="0"/>
                <a:cs typeface="Times New Roman" charset="0"/>
              </a:rPr>
            </a:br>
            <a:r>
              <a:rPr lang="ar-IQ" sz="2600" b="1" dirty="0" smtClean="0">
                <a:solidFill>
                  <a:schemeClr val="accent5"/>
                </a:solidFill>
                <a:latin typeface="Times New Roman" charset="0"/>
                <a:ea typeface="Times New Roman" charset="0"/>
                <a:cs typeface="Times New Roman" charset="0"/>
              </a:rPr>
              <a:t>                                </a:t>
            </a:r>
            <a:r>
              <a:rPr lang="en-US" sz="2600" b="1" dirty="0" err="1" smtClean="0">
                <a:solidFill>
                  <a:schemeClr val="accent5"/>
                </a:solidFill>
                <a:latin typeface="Times New Roman" charset="0"/>
                <a:ea typeface="Times New Roman" charset="0"/>
                <a:cs typeface="Times New Roman" charset="0"/>
              </a:rPr>
              <a:t>qa</a:t>
            </a:r>
            <a:r>
              <a:rPr lang="en-US" sz="2600" b="1" dirty="0" smtClean="0">
                <a:solidFill>
                  <a:schemeClr val="accent5"/>
                </a:solidFill>
                <a:latin typeface="Times New Roman" charset="0"/>
                <a:ea typeface="Times New Roman" charset="0"/>
                <a:cs typeface="Times New Roman" charset="0"/>
              </a:rPr>
              <a:t> = </a:t>
            </a:r>
            <a:r>
              <a:rPr lang="en-US" sz="2600" b="1" dirty="0" err="1" smtClean="0">
                <a:solidFill>
                  <a:schemeClr val="accent5"/>
                </a:solidFill>
                <a:latin typeface="Times New Roman" charset="0"/>
                <a:ea typeface="Times New Roman" charset="0"/>
                <a:cs typeface="Times New Roman" charset="0"/>
              </a:rPr>
              <a:t>qr</a:t>
            </a:r>
            <a:r>
              <a:rPr lang="en-US" sz="2600" b="1" dirty="0" smtClean="0">
                <a:solidFill>
                  <a:schemeClr val="accent5"/>
                </a:solidFill>
                <a:latin typeface="Times New Roman" charset="0"/>
                <a:ea typeface="Times New Roman" charset="0"/>
                <a:cs typeface="Times New Roman" charset="0"/>
              </a:rPr>
              <a:t> + </a:t>
            </a:r>
            <a:r>
              <a:rPr lang="en-US" sz="2600" b="1" dirty="0" err="1" smtClean="0">
                <a:solidFill>
                  <a:schemeClr val="accent5"/>
                </a:solidFill>
                <a:latin typeface="Times New Roman" charset="0"/>
                <a:ea typeface="Times New Roman" charset="0"/>
                <a:cs typeface="Times New Roman" charset="0"/>
              </a:rPr>
              <a:t>qh</a:t>
            </a:r>
            <a:r>
              <a:rPr lang="en-US" sz="2600" b="1" dirty="0" smtClean="0">
                <a:solidFill>
                  <a:schemeClr val="accent5"/>
                </a:solidFill>
                <a:latin typeface="Times New Roman" charset="0"/>
                <a:ea typeface="Times New Roman" charset="0"/>
                <a:cs typeface="Times New Roman" charset="0"/>
              </a:rPr>
              <a:t> + qc </a:t>
            </a:r>
            <a:r>
              <a:rPr lang="ar-IQ" sz="2600" b="1" dirty="0" smtClean="0">
                <a:solidFill>
                  <a:schemeClr val="accent5"/>
                </a:solidFill>
                <a:latin typeface="Times New Roman" charset="0"/>
                <a:ea typeface="Times New Roman" charset="0"/>
                <a:cs typeface="Times New Roman" charset="0"/>
              </a:rPr>
              <a:t> </a:t>
            </a:r>
            <a:r>
              <a:rPr lang="en-US" sz="2600" b="1" dirty="0" smtClean="0">
                <a:solidFill>
                  <a:schemeClr val="accent5"/>
                </a:solidFill>
                <a:latin typeface="Times New Roman" charset="0"/>
                <a:ea typeface="Times New Roman" charset="0"/>
                <a:cs typeface="Times New Roman" charset="0"/>
              </a:rPr>
              <a:t>     </a:t>
            </a:r>
            <a:r>
              <a:rPr lang="ar-IQ" sz="2600" b="1" dirty="0" smtClean="0">
                <a:solidFill>
                  <a:schemeClr val="accent5"/>
                </a:solidFill>
                <a:latin typeface="Times New Roman" charset="0"/>
                <a:ea typeface="Times New Roman" charset="0"/>
                <a:cs typeface="Times New Roman" charset="0"/>
              </a:rPr>
              <a:t/>
            </a:r>
            <a:br>
              <a:rPr lang="ar-IQ" sz="2600" b="1" dirty="0" smtClean="0">
                <a:solidFill>
                  <a:schemeClr val="accent5"/>
                </a:solidFill>
                <a:latin typeface="Times New Roman" charset="0"/>
                <a:ea typeface="Times New Roman" charset="0"/>
                <a:cs typeface="Times New Roman" charset="0"/>
              </a:rPr>
            </a:br>
            <a:r>
              <a:rPr lang="ar-AE" sz="2600" b="1" dirty="0">
                <a:latin typeface="Times New Roman" charset="0"/>
                <a:ea typeface="Times New Roman" charset="0"/>
                <a:cs typeface="Times New Roman" charset="0"/>
              </a:rPr>
              <a:t/>
            </a:r>
            <a:br>
              <a:rPr lang="ar-AE" sz="2600" b="1" dirty="0">
                <a:latin typeface="Times New Roman" charset="0"/>
                <a:ea typeface="Times New Roman" charset="0"/>
                <a:cs typeface="Times New Roman" charset="0"/>
              </a:rPr>
            </a:br>
            <a:r>
              <a:rPr lang="ar-AE" sz="2600" b="1" dirty="0">
                <a:latin typeface="Times New Roman" charset="0"/>
                <a:ea typeface="Times New Roman" charset="0"/>
                <a:cs typeface="Times New Roman" charset="0"/>
              </a:rPr>
              <a:t/>
            </a:r>
            <a:br>
              <a:rPr lang="ar-AE" sz="2600" b="1" dirty="0">
                <a:latin typeface="Times New Roman" charset="0"/>
                <a:ea typeface="Times New Roman" charset="0"/>
                <a:cs typeface="Times New Roman" charset="0"/>
              </a:rPr>
            </a:br>
            <a:r>
              <a:rPr lang="ar-AE" sz="2600" b="1" dirty="0">
                <a:latin typeface="Times New Roman" charset="0"/>
                <a:ea typeface="Times New Roman" charset="0"/>
                <a:cs typeface="Times New Roman" charset="0"/>
              </a:rPr>
              <a:t/>
            </a:r>
            <a:br>
              <a:rPr lang="ar-AE" sz="2600" b="1" dirty="0">
                <a:latin typeface="Times New Roman" charset="0"/>
                <a:ea typeface="Times New Roman" charset="0"/>
                <a:cs typeface="Times New Roman" charset="0"/>
              </a:rPr>
            </a:br>
            <a:endParaRPr lang="en-US" sz="2600" b="1"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183498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p:cNvGrpSpPr>
          <p:nvPr/>
        </p:nvGrpSpPr>
        <p:grpSpPr bwMode="auto">
          <a:xfrm>
            <a:off x="1261240" y="331076"/>
            <a:ext cx="9490843" cy="5361709"/>
            <a:chOff x="1920" y="1248"/>
            <a:chExt cx="2160" cy="2112"/>
          </a:xfrm>
        </p:grpSpPr>
        <p:sp>
          <p:nvSpPr>
            <p:cNvPr id="4" name="Rectangle 5"/>
            <p:cNvSpPr>
              <a:spLocks noChangeArrowheads="1"/>
            </p:cNvSpPr>
            <p:nvPr/>
          </p:nvSpPr>
          <p:spPr bwMode="auto">
            <a:xfrm>
              <a:off x="1920" y="1248"/>
              <a:ext cx="2160" cy="2112"/>
            </a:xfrm>
            <a:prstGeom prst="rect">
              <a:avLst/>
            </a:prstGeom>
            <a:solidFill>
              <a:srgbClr val="A4DCA9"/>
            </a:solidFill>
            <a:ln w="9525">
              <a:solidFill>
                <a:schemeClr val="tx1"/>
              </a:solidFill>
              <a:miter lim="800000"/>
              <a:headEnd/>
              <a:tailEnd/>
            </a:ln>
          </p:spPr>
          <p:txBody>
            <a:bodyPr wrap="none" anchor="ctr"/>
            <a:lstStyle>
              <a:lvl1pPr eaLnBrk="0" hangingPunct="0">
                <a:defRPr sz="14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1400">
                  <a:solidFill>
                    <a:schemeClr val="bg1"/>
                  </a:solidFill>
                  <a:latin typeface="Arial" panose="020B0604020202020204" pitchFamily="34" charset="0"/>
                  <a:ea typeface="ＭＳ Ｐゴシック" panose="020B0600070205080204" pitchFamily="34" charset="-128"/>
                </a:defRPr>
              </a:lvl2pPr>
              <a:lvl3pPr eaLnBrk="0" hangingPunct="0">
                <a:defRPr sz="1400">
                  <a:solidFill>
                    <a:schemeClr val="bg1"/>
                  </a:solidFill>
                  <a:latin typeface="Arial" panose="020B0604020202020204" pitchFamily="34" charset="0"/>
                  <a:ea typeface="ＭＳ Ｐゴシック" panose="020B0600070205080204" pitchFamily="34" charset="-128"/>
                </a:defRPr>
              </a:lvl3pPr>
              <a:lvl4pPr eaLnBrk="0" hangingPunct="0">
                <a:defRPr sz="1400">
                  <a:solidFill>
                    <a:schemeClr val="bg1"/>
                  </a:solidFill>
                  <a:latin typeface="Arial" panose="020B0604020202020204" pitchFamily="34" charset="0"/>
                  <a:ea typeface="ＭＳ Ｐゴシック" panose="020B0600070205080204" pitchFamily="34" charset="-128"/>
                </a:defRPr>
              </a:lvl4pPr>
              <a:lvl5pPr eaLnBrk="0" hangingPunct="0">
                <a:defRPr sz="14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 name="Text Box 6"/>
            <p:cNvSpPr txBox="1">
              <a:spLocks noChangeArrowheads="1"/>
            </p:cNvSpPr>
            <p:nvPr/>
          </p:nvSpPr>
          <p:spPr bwMode="auto">
            <a:xfrm>
              <a:off x="2208" y="2960"/>
              <a:ext cx="1608"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sz="14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1400">
                  <a:solidFill>
                    <a:schemeClr val="bg1"/>
                  </a:solidFill>
                  <a:latin typeface="Arial" panose="020B0604020202020204" pitchFamily="34" charset="0"/>
                  <a:ea typeface="ＭＳ Ｐゴシック" panose="020B0600070205080204" pitchFamily="34" charset="-128"/>
                </a:defRPr>
              </a:lvl2pPr>
              <a:lvl3pPr eaLnBrk="0" hangingPunct="0">
                <a:defRPr sz="1400">
                  <a:solidFill>
                    <a:schemeClr val="bg1"/>
                  </a:solidFill>
                  <a:latin typeface="Arial" panose="020B0604020202020204" pitchFamily="34" charset="0"/>
                  <a:ea typeface="ＭＳ Ｐゴシック" panose="020B0600070205080204" pitchFamily="34" charset="-128"/>
                </a:defRPr>
              </a:lvl3pPr>
              <a:lvl4pPr eaLnBrk="0" hangingPunct="0">
                <a:defRPr sz="1400">
                  <a:solidFill>
                    <a:schemeClr val="bg1"/>
                  </a:solidFill>
                  <a:latin typeface="Arial" panose="020B0604020202020204" pitchFamily="34" charset="0"/>
                  <a:ea typeface="ＭＳ Ｐゴシック" panose="020B0600070205080204" pitchFamily="34" charset="-128"/>
                </a:defRPr>
              </a:lvl4pPr>
              <a:lvl5pPr eaLnBrk="0" hangingPunct="0">
                <a:defRPr sz="14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pPr algn="l"/>
              <a:r>
                <a:rPr kumimoji="1" lang="en-US" altLang="en-US" sz="1200">
                  <a:solidFill>
                    <a:schemeClr val="tx1"/>
                  </a:solidFill>
                </a:rPr>
                <a:t>For example, the chemical (potential) energy </a:t>
              </a:r>
            </a:p>
            <a:p>
              <a:pPr algn="l"/>
              <a:r>
                <a:rPr kumimoji="1" lang="en-US" altLang="en-US" sz="1200">
                  <a:solidFill>
                    <a:schemeClr val="tx1"/>
                  </a:solidFill>
                </a:rPr>
                <a:t>in food will be converted to the kinetic </a:t>
              </a:r>
            </a:p>
            <a:p>
              <a:pPr algn="l"/>
              <a:r>
                <a:rPr kumimoji="1" lang="en-US" altLang="en-US" sz="1200">
                  <a:solidFill>
                    <a:schemeClr val="tx1"/>
                  </a:solidFill>
                </a:rPr>
                <a:t>energy of the cheetah’s movement</a:t>
              </a:r>
            </a:p>
          </p:txBody>
        </p:sp>
        <p:sp>
          <p:nvSpPr>
            <p:cNvPr id="6" name="Text Box 7"/>
            <p:cNvSpPr txBox="1">
              <a:spLocks noChangeArrowheads="1"/>
            </p:cNvSpPr>
            <p:nvPr/>
          </p:nvSpPr>
          <p:spPr bwMode="auto">
            <a:xfrm>
              <a:off x="2097" y="2960"/>
              <a:ext cx="9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sz="14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1400">
                  <a:solidFill>
                    <a:schemeClr val="bg1"/>
                  </a:solidFill>
                  <a:latin typeface="Arial" panose="020B0604020202020204" pitchFamily="34" charset="0"/>
                  <a:ea typeface="ＭＳ Ｐゴシック" panose="020B0600070205080204" pitchFamily="34" charset="-128"/>
                </a:defRPr>
              </a:lvl2pPr>
              <a:lvl3pPr eaLnBrk="0" hangingPunct="0">
                <a:defRPr sz="1400">
                  <a:solidFill>
                    <a:schemeClr val="bg1"/>
                  </a:solidFill>
                  <a:latin typeface="Arial" panose="020B0604020202020204" pitchFamily="34" charset="0"/>
                  <a:ea typeface="ＭＳ Ｐゴシック" panose="020B0600070205080204" pitchFamily="34" charset="-128"/>
                </a:defRPr>
              </a:lvl3pPr>
              <a:lvl4pPr eaLnBrk="0" hangingPunct="0">
                <a:defRPr sz="1400">
                  <a:solidFill>
                    <a:schemeClr val="bg1"/>
                  </a:solidFill>
                  <a:latin typeface="Arial" panose="020B0604020202020204" pitchFamily="34" charset="0"/>
                  <a:ea typeface="ＭＳ Ｐゴシック" panose="020B0600070205080204" pitchFamily="34" charset="-128"/>
                </a:defRPr>
              </a:lvl4pPr>
              <a:lvl5pPr eaLnBrk="0" hangingPunct="0">
                <a:defRPr sz="14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endParaRPr kumimoji="1" lang="en-US" altLang="en-US" sz="1000" b="1">
                <a:solidFill>
                  <a:schemeClr val="tx1"/>
                </a:solidFill>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 y="1285"/>
              <a:ext cx="1836" cy="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3356" y="1721"/>
              <a:ext cx="4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sz="14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1400">
                  <a:solidFill>
                    <a:schemeClr val="bg1"/>
                  </a:solidFill>
                  <a:latin typeface="Arial" panose="020B0604020202020204" pitchFamily="34" charset="0"/>
                  <a:ea typeface="ＭＳ Ｐゴシック" panose="020B0600070205080204" pitchFamily="34" charset="-128"/>
                </a:defRPr>
              </a:lvl2pPr>
              <a:lvl3pPr eaLnBrk="0" hangingPunct="0">
                <a:defRPr sz="1400">
                  <a:solidFill>
                    <a:schemeClr val="bg1"/>
                  </a:solidFill>
                  <a:latin typeface="Arial" panose="020B0604020202020204" pitchFamily="34" charset="0"/>
                  <a:ea typeface="ＭＳ Ｐゴシック" panose="020B0600070205080204" pitchFamily="34" charset="-128"/>
                </a:defRPr>
              </a:lvl3pPr>
              <a:lvl4pPr eaLnBrk="0" hangingPunct="0">
                <a:defRPr sz="1400">
                  <a:solidFill>
                    <a:schemeClr val="bg1"/>
                  </a:solidFill>
                  <a:latin typeface="Arial" panose="020B0604020202020204" pitchFamily="34" charset="0"/>
                  <a:ea typeface="ＭＳ Ｐゴシック" panose="020B0600070205080204" pitchFamily="34" charset="-128"/>
                </a:defRPr>
              </a:lvl4pPr>
              <a:lvl5pPr eaLnBrk="0" hangingPunct="0">
                <a:defRPr sz="14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pPr algn="l"/>
              <a:r>
                <a:rPr kumimoji="1" lang="en-US" altLang="en-US" sz="1200" b="1">
                  <a:solidFill>
                    <a:schemeClr val="tx1"/>
                  </a:solidFill>
                </a:rPr>
                <a:t>Chemical</a:t>
              </a:r>
            </a:p>
            <a:p>
              <a:pPr algn="l"/>
              <a:r>
                <a:rPr kumimoji="1" lang="en-US" altLang="en-US" sz="1200" b="1">
                  <a:solidFill>
                    <a:schemeClr val="tx1"/>
                  </a:solidFill>
                </a:rPr>
                <a:t>energy</a:t>
              </a:r>
            </a:p>
          </p:txBody>
        </p:sp>
        <p:sp>
          <p:nvSpPr>
            <p:cNvPr id="9" name="Line 10"/>
            <p:cNvSpPr>
              <a:spLocks noChangeShapeType="1"/>
            </p:cNvSpPr>
            <p:nvPr/>
          </p:nvSpPr>
          <p:spPr bwMode="auto">
            <a:xfrm flipV="1">
              <a:off x="3212" y="1861"/>
              <a:ext cx="192"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2" name="مربع نص 1"/>
          <p:cNvSpPr txBox="1"/>
          <p:nvPr/>
        </p:nvSpPr>
        <p:spPr>
          <a:xfrm>
            <a:off x="1261240" y="5927830"/>
            <a:ext cx="9490844" cy="369332"/>
          </a:xfrm>
          <a:prstGeom prst="rect">
            <a:avLst/>
          </a:prstGeom>
          <a:solidFill>
            <a:schemeClr val="accent3">
              <a:lumMod val="60000"/>
              <a:lumOff val="40000"/>
            </a:schemeClr>
          </a:solidFill>
        </p:spPr>
        <p:txBody>
          <a:bodyPr wrap="square" rtlCol="0">
            <a:spAutoFit/>
          </a:bodyPr>
          <a:lstStyle/>
          <a:p>
            <a:pPr algn="ctr"/>
            <a:r>
              <a:rPr lang="ar-IQ" b="1" dirty="0" smtClean="0">
                <a:solidFill>
                  <a:srgbClr val="C00000"/>
                </a:solidFill>
                <a:latin typeface="Times New Roman" pitchFamily="18" charset="0"/>
                <a:cs typeface="Times New Roman" pitchFamily="18" charset="0"/>
              </a:rPr>
              <a:t>هنا يقول مثلا ان الطاقة الكيميائية الكامنة في الطعام او الفريسة هنا سيتحول الى طاقة حركية  تساعد على تحرك الفهد</a:t>
            </a:r>
            <a:endParaRPr lang="en-US"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74329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1" y="441434"/>
            <a:ext cx="10405243" cy="6274677"/>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en-US" sz="2600" b="1" dirty="0" smtClean="0">
                <a:solidFill>
                  <a:srgbClr val="FF0000"/>
                </a:solidFill>
                <a:latin typeface="Times New Roman" panose="02020603050405020304" pitchFamily="18" charset="0"/>
                <a:cs typeface="Times New Roman" panose="02020603050405020304" pitchFamily="18" charset="0"/>
              </a:rPr>
              <a:t>                                   </a:t>
            </a:r>
            <a:r>
              <a:rPr lang="ar-AE" sz="2600" b="1" dirty="0" smtClean="0">
                <a:solidFill>
                  <a:srgbClr val="FF0000"/>
                </a:solidFill>
                <a:latin typeface="Times New Roman" panose="02020603050405020304" pitchFamily="18" charset="0"/>
                <a:cs typeface="Times New Roman" panose="02020603050405020304" pitchFamily="18" charset="0"/>
              </a:rPr>
              <a:t>القانون </a:t>
            </a:r>
            <a:r>
              <a:rPr lang="ar-AE" sz="2600" b="1" dirty="0">
                <a:solidFill>
                  <a:srgbClr val="FF0000"/>
                </a:solidFill>
                <a:latin typeface="Times New Roman" panose="02020603050405020304" pitchFamily="18" charset="0"/>
                <a:cs typeface="Times New Roman" panose="02020603050405020304" pitchFamily="18" charset="0"/>
              </a:rPr>
              <a:t>الثاني </a:t>
            </a:r>
            <a:r>
              <a:rPr lang="ar-AE" sz="2600" b="1" dirty="0" err="1" smtClean="0">
                <a:solidFill>
                  <a:srgbClr val="FF0000"/>
                </a:solidFill>
                <a:latin typeface="Times New Roman" panose="02020603050405020304" pitchFamily="18" charset="0"/>
                <a:cs typeface="Times New Roman" panose="02020603050405020304" pitchFamily="18" charset="0"/>
              </a:rPr>
              <a:t>للثيرموديناميكية</a:t>
            </a:r>
            <a:r>
              <a:rPr lang="en-US" sz="2600" b="1" dirty="0">
                <a:solidFill>
                  <a:schemeClr val="accent5"/>
                </a:solidFill>
                <a:latin typeface="Times New Roman" panose="02020603050405020304" pitchFamily="18" charset="0"/>
                <a:cs typeface="Times New Roman" panose="02020603050405020304" pitchFamily="18" charset="0"/>
              </a:rPr>
              <a:t/>
            </a:r>
            <a:br>
              <a:rPr lang="en-US" sz="2600" b="1" dirty="0">
                <a:solidFill>
                  <a:schemeClr val="accent5"/>
                </a:solidFill>
                <a:latin typeface="Times New Roman" panose="02020603050405020304" pitchFamily="18" charset="0"/>
                <a:cs typeface="Times New Roman" panose="02020603050405020304" pitchFamily="18" charset="0"/>
              </a:rPr>
            </a:br>
            <a:r>
              <a:rPr lang="ar-AE" sz="2600" b="1" dirty="0" smtClean="0">
                <a:latin typeface="Times New Roman" panose="02020603050405020304" pitchFamily="18" charset="0"/>
                <a:cs typeface="Times New Roman" panose="02020603050405020304" pitchFamily="18" charset="0"/>
              </a:rPr>
              <a:t>وينص </a:t>
            </a:r>
            <a:r>
              <a:rPr lang="ar-AE" sz="2600" b="1" dirty="0">
                <a:latin typeface="Times New Roman" panose="02020603050405020304" pitchFamily="18" charset="0"/>
                <a:cs typeface="Times New Roman" panose="02020603050405020304" pitchFamily="18" charset="0"/>
              </a:rPr>
              <a:t>على </a:t>
            </a:r>
            <a:r>
              <a:rPr lang="ar-AE" sz="2600" b="1" dirty="0" smtClean="0">
                <a:latin typeface="Times New Roman" panose="02020603050405020304" pitchFamily="18" charset="0"/>
                <a:cs typeface="Times New Roman" panose="02020603050405020304" pitchFamily="18" charset="0"/>
              </a:rPr>
              <a:t>إن</a:t>
            </a:r>
            <a:r>
              <a:rPr lang="en-US" sz="2600" b="1" dirty="0" smtClean="0">
                <a:latin typeface="Times New Roman" panose="02020603050405020304" pitchFamily="18" charset="0"/>
                <a:cs typeface="Times New Roman" panose="02020603050405020304" pitchFamily="18" charset="0"/>
              </a:rPr>
              <a:t>: </a:t>
            </a:r>
            <a:r>
              <a:rPr lang="ar-IQ" sz="2600" b="1" dirty="0" smtClean="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 ))</a:t>
            </a:r>
            <a:r>
              <a:rPr lang="ar-IQ" sz="2600" b="1" dirty="0" smtClean="0">
                <a:latin typeface="Times New Roman" panose="02020603050405020304" pitchFamily="18" charset="0"/>
                <a:cs typeface="Times New Roman" panose="02020603050405020304" pitchFamily="18" charset="0"/>
              </a:rPr>
              <a:t> </a:t>
            </a:r>
            <a:r>
              <a:rPr lang="ar-AE" sz="2600" b="1" dirty="0" smtClean="0">
                <a:latin typeface="Times New Roman" panose="02020603050405020304" pitchFamily="18" charset="0"/>
                <a:cs typeface="Times New Roman" panose="02020603050405020304" pitchFamily="18" charset="0"/>
              </a:rPr>
              <a:t>ليس </a:t>
            </a:r>
            <a:r>
              <a:rPr lang="ar-AE" sz="2600" b="1" dirty="0">
                <a:latin typeface="Times New Roman" panose="02020603050405020304" pitchFamily="18" charset="0"/>
                <a:cs typeface="Times New Roman" panose="02020603050405020304" pitchFamily="18" charset="0"/>
              </a:rPr>
              <a:t>كل الزيادة في الطاقة تكون متوفرة لانجاز الشغل بسبب حدوث تغير على قسم من النظام الشامل الذي يمتاز بتحوله إلى العشوائية وعدم </a:t>
            </a:r>
            <a:r>
              <a:rPr lang="ar-AE" sz="2600" b="1" dirty="0" smtClean="0">
                <a:latin typeface="Times New Roman" panose="02020603050405020304" pitchFamily="18" charset="0"/>
                <a:cs typeface="Times New Roman" panose="02020603050405020304" pitchFamily="18" charset="0"/>
              </a:rPr>
              <a:t>الانتظام</a:t>
            </a:r>
            <a:r>
              <a:rPr lang="en-US" sz="2600" b="1" dirty="0" smtClean="0">
                <a:latin typeface="Times New Roman" panose="02020603050405020304" pitchFamily="18" charset="0"/>
                <a:cs typeface="Times New Roman" panose="02020603050405020304" pitchFamily="18" charset="0"/>
              </a:rPr>
              <a:t> </a:t>
            </a:r>
            <a:r>
              <a:rPr lang="ar-AE" sz="2600" b="1" dirty="0" smtClean="0">
                <a:latin typeface="Times New Roman" panose="02020603050405020304" pitchFamily="18" charset="0"/>
                <a:cs typeface="Times New Roman" panose="02020603050405020304" pitchFamily="18" charset="0"/>
              </a:rPr>
              <a:t>إذ</a:t>
            </a:r>
            <a:r>
              <a:rPr lang="en-US" sz="2600" b="1" dirty="0" smtClean="0">
                <a:latin typeface="Times New Roman" panose="02020603050405020304" pitchFamily="18" charset="0"/>
                <a:cs typeface="Times New Roman" panose="02020603050405020304" pitchFamily="18" charset="0"/>
              </a:rPr>
              <a:t> </a:t>
            </a:r>
            <a:r>
              <a:rPr lang="ar-AE" sz="2600" b="1" dirty="0" smtClean="0">
                <a:latin typeface="Times New Roman" panose="02020603050405020304" pitchFamily="18" charset="0"/>
                <a:cs typeface="Times New Roman" panose="02020603050405020304" pitchFamily="18" charset="0"/>
              </a:rPr>
              <a:t>تصبح </a:t>
            </a:r>
            <a:r>
              <a:rPr lang="ar-AE" sz="2600" b="1" dirty="0">
                <a:latin typeface="Times New Roman" panose="02020603050405020304" pitchFamily="18" charset="0"/>
                <a:cs typeface="Times New Roman" panose="02020603050405020304" pitchFamily="18" charset="0"/>
              </a:rPr>
              <a:t>الجزيئات أو الطاقة اقل ترتيبا وانتظاما كما في حالة ذوبان السكر في الماء وتمدد </a:t>
            </a:r>
            <a:r>
              <a:rPr lang="ar-AE" sz="2600" b="1" dirty="0" smtClean="0">
                <a:latin typeface="Times New Roman" panose="02020603050405020304" pitchFamily="18" charset="0"/>
                <a:cs typeface="Times New Roman" panose="02020603050405020304" pitchFamily="18" charset="0"/>
              </a:rPr>
              <a:t>الغازات</a:t>
            </a:r>
            <a:r>
              <a:rPr lang="en-US" sz="2600" b="1" dirty="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 </a:t>
            </a:r>
            <a:br>
              <a:rPr lang="en-US" sz="2600" b="1" dirty="0" smtClean="0">
                <a:latin typeface="Times New Roman" panose="02020603050405020304" pitchFamily="18" charset="0"/>
                <a:cs typeface="Times New Roman" panose="02020603050405020304" pitchFamily="18" charset="0"/>
              </a:rPr>
            </a:br>
            <a:r>
              <a:rPr lang="en-US" sz="2600" b="1" dirty="0" smtClean="0">
                <a:latin typeface="Times New Roman" panose="02020603050405020304" pitchFamily="18" charset="0"/>
                <a:cs typeface="Times New Roman" panose="02020603050405020304" pitchFamily="18" charset="0"/>
              </a:rPr>
              <a:t/>
            </a:r>
            <a:br>
              <a:rPr lang="en-US" sz="2600" b="1" dirty="0" smtClean="0">
                <a:latin typeface="Times New Roman" panose="02020603050405020304" pitchFamily="18" charset="0"/>
                <a:cs typeface="Times New Roman" panose="02020603050405020304" pitchFamily="18" charset="0"/>
              </a:rPr>
            </a:br>
            <a:r>
              <a:rPr lang="ar-AE" sz="2600" b="1" dirty="0" smtClean="0">
                <a:latin typeface="Times New Roman" panose="02020603050405020304" pitchFamily="18" charset="0"/>
                <a:cs typeface="Times New Roman" panose="02020603050405020304" pitchFamily="18" charset="0"/>
              </a:rPr>
              <a:t>وباختصار </a:t>
            </a:r>
            <a:r>
              <a:rPr lang="ar-AE" sz="2600" b="1" dirty="0">
                <a:latin typeface="Times New Roman" panose="02020603050405020304" pitchFamily="18" charset="0"/>
                <a:cs typeface="Times New Roman" panose="02020603050405020304" pitchFamily="18" charset="0"/>
              </a:rPr>
              <a:t>فان هذاالقانون يؤكد على إن العمليات الذاتية تكون مصحوبة دائما بنوع من عدم الانتظام أو العشوائية والذي يعني قلة القابليةعلى انجاز </a:t>
            </a:r>
            <a:r>
              <a:rPr lang="ar-AE" sz="2600" b="1" dirty="0" smtClean="0">
                <a:latin typeface="Times New Roman" panose="02020603050405020304" pitchFamily="18" charset="0"/>
                <a:cs typeface="Times New Roman" panose="02020603050405020304" pitchFamily="18" charset="0"/>
              </a:rPr>
              <a:t>الشغل </a:t>
            </a:r>
            <a:r>
              <a:rPr lang="ar-AE" sz="2600" b="1" dirty="0">
                <a:latin typeface="Times New Roman" panose="02020603050405020304" pitchFamily="18" charset="0"/>
                <a:cs typeface="Times New Roman" panose="02020603050405020304" pitchFamily="18" charset="0"/>
              </a:rPr>
              <a:t>ويعبر عن العشوائية باصطلاح</a:t>
            </a:r>
            <a:r>
              <a:rPr lang="en-US" altLang="en-US" sz="2600" b="1" dirty="0"/>
              <a:t> (Entropy)</a:t>
            </a:r>
            <a:r>
              <a:rPr lang="ar-AE" sz="2600" b="1" dirty="0">
                <a:latin typeface="Times New Roman" panose="02020603050405020304" pitchFamily="18" charset="0"/>
                <a:cs typeface="Times New Roman" panose="02020603050405020304" pitchFamily="18" charset="0"/>
              </a:rPr>
              <a:t> ويمكن التعبير عن القانون بالمعادلة التالية</a:t>
            </a:r>
            <a:r>
              <a:rPr lang="ar-AE" sz="2600" b="1" dirty="0" smtClean="0">
                <a:latin typeface="Times New Roman" panose="02020603050405020304" pitchFamily="18" charset="0"/>
                <a:cs typeface="Times New Roman" panose="02020603050405020304" pitchFamily="18" charset="0"/>
              </a:rPr>
              <a:t>:</a:t>
            </a:r>
            <a:r>
              <a:rPr lang="en-US" sz="2600" b="1" dirty="0" smtClean="0">
                <a:latin typeface="Times New Roman" panose="02020603050405020304" pitchFamily="18" charset="0"/>
                <a:cs typeface="Times New Roman" panose="02020603050405020304" pitchFamily="18" charset="0"/>
              </a:rPr>
              <a:t/>
            </a:r>
            <a:br>
              <a:rPr lang="en-US" sz="2600" b="1" dirty="0" smtClean="0">
                <a:latin typeface="Times New Roman" panose="02020603050405020304" pitchFamily="18" charset="0"/>
                <a:cs typeface="Times New Roman" panose="02020603050405020304" pitchFamily="18" charset="0"/>
              </a:rPr>
            </a:br>
            <a:r>
              <a:rPr lang="ar-AE" sz="2600" b="1" dirty="0">
                <a:latin typeface="Times New Roman" panose="02020603050405020304" pitchFamily="18" charset="0"/>
                <a:cs typeface="Times New Roman" panose="02020603050405020304" pitchFamily="18" charset="0"/>
              </a:rPr>
              <a:t/>
            </a:r>
            <a:br>
              <a:rPr lang="ar-AE" sz="2600" b="1" dirty="0">
                <a:latin typeface="Times New Roman" panose="02020603050405020304" pitchFamily="18" charset="0"/>
                <a:cs typeface="Times New Roman" panose="02020603050405020304" pitchFamily="18" charset="0"/>
              </a:rPr>
            </a:br>
            <a:r>
              <a:rPr lang="en-US" sz="2600" b="1" dirty="0" smtClean="0">
                <a:solidFill>
                  <a:srgbClr val="FF0000"/>
                </a:solidFill>
              </a:rPr>
              <a:t>ΔG=ΔH-TΔS                              </a:t>
            </a:r>
            <a:br>
              <a:rPr lang="en-US" sz="2600" b="1" dirty="0" smtClean="0">
                <a:solidFill>
                  <a:srgbClr val="FF0000"/>
                </a:solidFill>
              </a:rPr>
            </a:br>
            <a:r>
              <a:rPr lang="en-US" sz="2600" b="1" dirty="0"/>
              <a:t/>
            </a:r>
            <a:br>
              <a:rPr lang="en-US" sz="2600" b="1" dirty="0"/>
            </a:br>
            <a:r>
              <a:rPr lang="en-US" sz="2600" b="1" dirty="0" smtClean="0">
                <a:solidFill>
                  <a:srgbClr val="FF0000"/>
                </a:solidFill>
              </a:rPr>
              <a:t>ΔG</a:t>
            </a:r>
            <a:r>
              <a:rPr lang="ar-AE" sz="2600" b="1" dirty="0" smtClean="0">
                <a:solidFill>
                  <a:srgbClr val="C00000"/>
                </a:solidFill>
              </a:rPr>
              <a:t> </a:t>
            </a:r>
            <a:r>
              <a:rPr lang="ar-AE" sz="2600" b="1" dirty="0">
                <a:latin typeface="Times New Roman" charset="0"/>
                <a:ea typeface="Times New Roman" charset="0"/>
                <a:cs typeface="Times New Roman" charset="0"/>
              </a:rPr>
              <a:t>التغير في </a:t>
            </a:r>
            <a:r>
              <a:rPr lang="ar-AE" sz="2600" b="1" dirty="0" err="1" smtClean="0">
                <a:latin typeface="Times New Roman" charset="0"/>
                <a:ea typeface="Times New Roman" charset="0"/>
                <a:cs typeface="Times New Roman" charset="0"/>
              </a:rPr>
              <a:t>الطاقةالحرة</a:t>
            </a:r>
            <a:r>
              <a:rPr lang="en-US" sz="2600" b="1" dirty="0" smtClean="0">
                <a:latin typeface="Times New Roman" charset="0"/>
                <a:ea typeface="Times New Roman" charset="0"/>
                <a:cs typeface="Times New Roman" charset="0"/>
              </a:rPr>
              <a:t> Gibb’s free energy </a:t>
            </a:r>
            <a:r>
              <a:rPr lang="ar-AE" sz="2600" b="1" dirty="0">
                <a:latin typeface="Times New Roman" charset="0"/>
                <a:ea typeface="Times New Roman" charset="0"/>
                <a:cs typeface="Times New Roman" charset="0"/>
              </a:rPr>
              <a:t/>
            </a:r>
            <a:br>
              <a:rPr lang="ar-AE" sz="2600" b="1" dirty="0">
                <a:latin typeface="Times New Roman" charset="0"/>
                <a:ea typeface="Times New Roman" charset="0"/>
                <a:cs typeface="Times New Roman" charset="0"/>
              </a:rPr>
            </a:br>
            <a:r>
              <a:rPr lang="en-US" sz="2600" b="1" dirty="0">
                <a:solidFill>
                  <a:srgbClr val="FF0000"/>
                </a:solidFill>
                <a:latin typeface="Times New Roman" charset="0"/>
                <a:ea typeface="Times New Roman" charset="0"/>
                <a:cs typeface="Times New Roman" charset="0"/>
              </a:rPr>
              <a:t>ΔH</a:t>
            </a:r>
            <a:r>
              <a:rPr lang="ar-AE" sz="2600" b="1" dirty="0">
                <a:solidFill>
                  <a:srgbClr val="C00000"/>
                </a:solidFill>
                <a:latin typeface="Times New Roman" charset="0"/>
                <a:ea typeface="Times New Roman" charset="0"/>
                <a:cs typeface="Times New Roman" charset="0"/>
              </a:rPr>
              <a:t> </a:t>
            </a:r>
            <a:r>
              <a:rPr lang="ar-AE" sz="2600" b="1" dirty="0">
                <a:latin typeface="Times New Roman" charset="0"/>
                <a:ea typeface="Times New Roman" charset="0"/>
                <a:cs typeface="Times New Roman" charset="0"/>
              </a:rPr>
              <a:t>التغير في طاقة الجسم (الانثالبية </a:t>
            </a:r>
            <a:r>
              <a:rPr lang="en-US" sz="2600" b="1" dirty="0">
                <a:latin typeface="Times New Roman" charset="0"/>
                <a:ea typeface="Times New Roman" charset="0"/>
                <a:cs typeface="Times New Roman" charset="0"/>
              </a:rPr>
              <a:t>Enthalpy</a:t>
            </a:r>
            <a:r>
              <a:rPr lang="ar-AE" sz="2600" b="1" dirty="0" smtClean="0">
                <a:latin typeface="Times New Roman" charset="0"/>
                <a:ea typeface="Times New Roman" charset="0"/>
                <a:cs typeface="Times New Roman" charset="0"/>
              </a:rPr>
              <a:t>)</a:t>
            </a:r>
            <a:r>
              <a:rPr lang="en-US" sz="2600" b="1" dirty="0" smtClean="0">
                <a:latin typeface="Times New Roman" charset="0"/>
                <a:ea typeface="Times New Roman" charset="0"/>
                <a:cs typeface="Times New Roman" charset="0"/>
              </a:rPr>
              <a:t> </a:t>
            </a:r>
            <a:r>
              <a:rPr lang="ar-IQ" sz="2600" b="1" dirty="0" smtClean="0">
                <a:latin typeface="Times New Roman" charset="0"/>
                <a:ea typeface="Times New Roman" charset="0"/>
                <a:cs typeface="Times New Roman" charset="0"/>
              </a:rPr>
              <a:t>وهي الطاقة المتكونة نتيجة التفاعل </a:t>
            </a:r>
            <a:r>
              <a:rPr lang="ar-AE" sz="2600" b="1" dirty="0">
                <a:latin typeface="Times New Roman" charset="0"/>
                <a:ea typeface="Times New Roman" charset="0"/>
                <a:cs typeface="Times New Roman" charset="0"/>
              </a:rPr>
              <a:t/>
            </a:r>
            <a:br>
              <a:rPr lang="ar-AE" sz="2600" b="1" dirty="0">
                <a:latin typeface="Times New Roman" charset="0"/>
                <a:ea typeface="Times New Roman" charset="0"/>
                <a:cs typeface="Times New Roman" charset="0"/>
              </a:rPr>
            </a:br>
            <a:r>
              <a:rPr lang="ar-AE" sz="2600" b="1" dirty="0">
                <a:latin typeface="Times New Roman" charset="0"/>
                <a:ea typeface="Times New Roman" charset="0"/>
                <a:cs typeface="Times New Roman" charset="0"/>
              </a:rPr>
              <a:t> </a:t>
            </a:r>
            <a:r>
              <a:rPr lang="en-US" sz="2600" b="1" dirty="0">
                <a:solidFill>
                  <a:srgbClr val="FF0000"/>
                </a:solidFill>
                <a:latin typeface="Times New Roman" charset="0"/>
                <a:ea typeface="Times New Roman" charset="0"/>
                <a:cs typeface="Times New Roman" charset="0"/>
              </a:rPr>
              <a:t>T</a:t>
            </a:r>
            <a:r>
              <a:rPr lang="ar-AE" sz="2600" b="1" dirty="0">
                <a:solidFill>
                  <a:srgbClr val="C00000"/>
                </a:solidFill>
                <a:latin typeface="Times New Roman" charset="0"/>
                <a:ea typeface="Times New Roman" charset="0"/>
                <a:cs typeface="Times New Roman" charset="0"/>
              </a:rPr>
              <a:t> </a:t>
            </a:r>
            <a:r>
              <a:rPr lang="ar-AE" sz="2600" b="1" dirty="0">
                <a:latin typeface="Times New Roman" charset="0"/>
                <a:ea typeface="Times New Roman" charset="0"/>
                <a:cs typeface="Times New Roman" charset="0"/>
              </a:rPr>
              <a:t>درجة الحرارة المطلقة(كالفن=درجة مئوية+273)</a:t>
            </a:r>
            <a:br>
              <a:rPr lang="ar-AE" sz="2600" b="1" dirty="0">
                <a:latin typeface="Times New Roman" charset="0"/>
                <a:ea typeface="Times New Roman" charset="0"/>
                <a:cs typeface="Times New Roman" charset="0"/>
              </a:rPr>
            </a:br>
            <a:r>
              <a:rPr lang="ar-AE" sz="2600" b="1" dirty="0">
                <a:solidFill>
                  <a:srgbClr val="FF0000"/>
                </a:solidFill>
                <a:latin typeface="Times New Roman" charset="0"/>
                <a:ea typeface="Times New Roman" charset="0"/>
                <a:cs typeface="Times New Roman" charset="0"/>
              </a:rPr>
              <a:t> </a:t>
            </a:r>
            <a:r>
              <a:rPr lang="en-US" sz="2600" b="1" dirty="0">
                <a:solidFill>
                  <a:srgbClr val="FF0000"/>
                </a:solidFill>
                <a:latin typeface="Times New Roman" charset="0"/>
                <a:ea typeface="Times New Roman" charset="0"/>
                <a:cs typeface="Times New Roman" charset="0"/>
              </a:rPr>
              <a:t>ΔS</a:t>
            </a:r>
            <a:r>
              <a:rPr lang="ar-AE" sz="2600" b="1" dirty="0">
                <a:solidFill>
                  <a:srgbClr val="C00000"/>
                </a:solidFill>
                <a:latin typeface="Times New Roman" charset="0"/>
                <a:ea typeface="Times New Roman" charset="0"/>
                <a:cs typeface="Times New Roman" charset="0"/>
              </a:rPr>
              <a:t> </a:t>
            </a:r>
            <a:r>
              <a:rPr lang="ar-IQ" sz="2600" b="1" dirty="0" smtClean="0">
                <a:solidFill>
                  <a:schemeClr val="tx1"/>
                </a:solidFill>
                <a:latin typeface="Times New Roman" charset="0"/>
                <a:ea typeface="Times New Roman" charset="0"/>
                <a:cs typeface="Times New Roman" charset="0"/>
              </a:rPr>
              <a:t>التغير في </a:t>
            </a:r>
            <a:r>
              <a:rPr lang="ar-AE" sz="2600" b="1" dirty="0" smtClean="0">
                <a:latin typeface="Times New Roman" charset="0"/>
                <a:ea typeface="Times New Roman" charset="0"/>
                <a:cs typeface="Times New Roman" charset="0"/>
              </a:rPr>
              <a:t>العشوائية</a:t>
            </a:r>
            <a:r>
              <a:rPr lang="ar-IQ" sz="2600" b="1" dirty="0" smtClean="0">
                <a:latin typeface="Times New Roman" charset="0"/>
                <a:ea typeface="Times New Roman" charset="0"/>
                <a:cs typeface="Times New Roman" charset="0"/>
              </a:rPr>
              <a:t> </a:t>
            </a:r>
            <a:r>
              <a:rPr lang="en-US" sz="2600" b="1" dirty="0" smtClean="0">
                <a:latin typeface="Times New Roman" charset="0"/>
                <a:ea typeface="Times New Roman" charset="0"/>
                <a:cs typeface="Times New Roman" charset="0"/>
              </a:rPr>
              <a:t>Entropy </a:t>
            </a:r>
            <a:endParaRPr lang="en-US" sz="2600" b="1" dirty="0">
              <a:solidFill>
                <a:schemeClr val="accent5"/>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217143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a:grpSpLocks/>
          </p:cNvGrpSpPr>
          <p:nvPr/>
        </p:nvGrpSpPr>
        <p:grpSpPr bwMode="auto">
          <a:xfrm>
            <a:off x="940807" y="646381"/>
            <a:ext cx="5058479" cy="5071240"/>
            <a:chOff x="1728" y="1824"/>
            <a:chExt cx="3264" cy="2496"/>
          </a:xfrm>
        </p:grpSpPr>
        <p:sp>
          <p:nvSpPr>
            <p:cNvPr id="4" name="Rectangle 5"/>
            <p:cNvSpPr>
              <a:spLocks noChangeArrowheads="1"/>
            </p:cNvSpPr>
            <p:nvPr/>
          </p:nvSpPr>
          <p:spPr bwMode="auto">
            <a:xfrm>
              <a:off x="1728" y="1824"/>
              <a:ext cx="3264" cy="2496"/>
            </a:xfrm>
            <a:prstGeom prst="rect">
              <a:avLst/>
            </a:prstGeom>
            <a:solidFill>
              <a:schemeClr val="bg1"/>
            </a:solidFill>
            <a:ln w="9525">
              <a:solidFill>
                <a:schemeClr val="tx1"/>
              </a:solidFill>
              <a:miter lim="800000"/>
              <a:headEnd/>
              <a:tailEnd/>
            </a:ln>
          </p:spPr>
          <p:txBody>
            <a:bodyPr wrap="none" anchor="ctr"/>
            <a:lstStyle>
              <a:lvl1pPr eaLnBrk="0" hangingPunct="0">
                <a:defRPr sz="14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1400">
                  <a:solidFill>
                    <a:schemeClr val="bg1"/>
                  </a:solidFill>
                  <a:latin typeface="Arial" panose="020B0604020202020204" pitchFamily="34" charset="0"/>
                  <a:ea typeface="ＭＳ Ｐゴシック" panose="020B0600070205080204" pitchFamily="34" charset="-128"/>
                </a:defRPr>
              </a:lvl2pPr>
              <a:lvl3pPr eaLnBrk="0" hangingPunct="0">
                <a:defRPr sz="1400">
                  <a:solidFill>
                    <a:schemeClr val="bg1"/>
                  </a:solidFill>
                  <a:latin typeface="Arial" panose="020B0604020202020204" pitchFamily="34" charset="0"/>
                  <a:ea typeface="ＭＳ Ｐゴシック" panose="020B0600070205080204" pitchFamily="34" charset="-128"/>
                </a:defRPr>
              </a:lvl3pPr>
              <a:lvl4pPr eaLnBrk="0" hangingPunct="0">
                <a:defRPr sz="1400">
                  <a:solidFill>
                    <a:schemeClr val="bg1"/>
                  </a:solidFill>
                  <a:latin typeface="Arial" panose="020B0604020202020204" pitchFamily="34" charset="0"/>
                  <a:ea typeface="ＭＳ Ｐゴシック" panose="020B0600070205080204" pitchFamily="34" charset="-128"/>
                </a:defRPr>
              </a:lvl4pPr>
              <a:lvl5pPr eaLnBrk="0" hangingPunct="0">
                <a:defRPr sz="14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a:p>
          </p:txBody>
        </p:sp>
        <p:pic>
          <p:nvPicPr>
            <p:cNvPr id="5" name="Picture 4" descr="08_05"/>
            <p:cNvPicPr>
              <a:picLocks noChangeAspect="1" noChangeArrowheads="1"/>
            </p:cNvPicPr>
            <p:nvPr/>
          </p:nvPicPr>
          <p:blipFill>
            <a:blip r:embed="rId2">
              <a:extLst>
                <a:ext uri="{28A0092B-C50C-407E-A947-70E740481C1C}">
                  <a14:useLocalDpi xmlns:a14="http://schemas.microsoft.com/office/drawing/2010/main" val="0"/>
                </a:ext>
              </a:extLst>
            </a:blip>
            <a:srcRect l="4156" t="1060" r="3030"/>
            <a:stretch>
              <a:fillRect/>
            </a:stretch>
          </p:blipFill>
          <p:spPr bwMode="auto">
            <a:xfrm>
              <a:off x="1776" y="1920"/>
              <a:ext cx="321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2256" y="1872"/>
              <a:ext cx="2256" cy="48"/>
            </a:xfrm>
            <a:prstGeom prst="rect">
              <a:avLst/>
            </a:prstGeom>
            <a:solidFill>
              <a:schemeClr val="bg1"/>
            </a:solidFill>
            <a:ln w="76200">
              <a:solidFill>
                <a:schemeClr val="bg1"/>
              </a:solidFill>
              <a:miter lim="800000"/>
              <a:headEnd/>
              <a:tailEnd/>
            </a:ln>
          </p:spPr>
          <p:txBody>
            <a:bodyPr wrap="none" anchor="ctr"/>
            <a:lstStyle>
              <a:lvl1pPr eaLnBrk="0" hangingPunct="0">
                <a:defRPr sz="1400">
                  <a:solidFill>
                    <a:schemeClr val="bg1"/>
                  </a:solidFill>
                  <a:latin typeface="Arial" panose="020B0604020202020204" pitchFamily="34" charset="0"/>
                  <a:ea typeface="ＭＳ Ｐゴシック" panose="020B0600070205080204" pitchFamily="34" charset="-128"/>
                </a:defRPr>
              </a:lvl1pPr>
              <a:lvl2pPr marL="37931725" indent="-37474525" eaLnBrk="0" hangingPunct="0">
                <a:defRPr sz="1400">
                  <a:solidFill>
                    <a:schemeClr val="bg1"/>
                  </a:solidFill>
                  <a:latin typeface="Arial" panose="020B0604020202020204" pitchFamily="34" charset="0"/>
                  <a:ea typeface="ＭＳ Ｐゴシック" panose="020B0600070205080204" pitchFamily="34" charset="-128"/>
                </a:defRPr>
              </a:lvl2pPr>
              <a:lvl3pPr eaLnBrk="0" hangingPunct="0">
                <a:defRPr sz="1400">
                  <a:solidFill>
                    <a:schemeClr val="bg1"/>
                  </a:solidFill>
                  <a:latin typeface="Arial" panose="020B0604020202020204" pitchFamily="34" charset="0"/>
                  <a:ea typeface="ＭＳ Ｐゴシック" panose="020B0600070205080204" pitchFamily="34" charset="-128"/>
                </a:defRPr>
              </a:lvl3pPr>
              <a:lvl4pPr eaLnBrk="0" hangingPunct="0">
                <a:defRPr sz="1400">
                  <a:solidFill>
                    <a:schemeClr val="bg1"/>
                  </a:solidFill>
                  <a:latin typeface="Arial" panose="020B0604020202020204" pitchFamily="34" charset="0"/>
                  <a:ea typeface="ＭＳ Ｐゴシック" panose="020B0600070205080204" pitchFamily="34" charset="-128"/>
                </a:defRPr>
              </a:lvl4pPr>
              <a:lvl5pPr eaLnBrk="0" hangingPunct="0">
                <a:defRPr sz="1400">
                  <a:solidFill>
                    <a:schemeClr val="bg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pic>
        <p:nvPicPr>
          <p:cNvPr id="8" name="Picture 7" descr="Chapter%201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287" y="614851"/>
            <a:ext cx="4847389" cy="52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6180083" y="5872648"/>
            <a:ext cx="4666593" cy="830997"/>
          </a:xfrm>
          <a:prstGeom prst="rect">
            <a:avLst/>
          </a:prstGeom>
          <a:solidFill>
            <a:schemeClr val="accent3">
              <a:lumMod val="60000"/>
              <a:lumOff val="40000"/>
            </a:schemeClr>
          </a:solidFill>
        </p:spPr>
        <p:txBody>
          <a:bodyPr wrap="square" rtlCol="0">
            <a:spAutoFit/>
          </a:bodyPr>
          <a:lstStyle/>
          <a:p>
            <a:pPr algn="r"/>
            <a:r>
              <a:rPr lang="ar-IQ" sz="1600" b="1" dirty="0" smtClean="0">
                <a:latin typeface="Times New Roman" pitchFamily="18" charset="0"/>
                <a:cs typeface="Times New Roman" pitchFamily="18" charset="0"/>
              </a:rPr>
              <a:t>يمثل الرسم هرم الطاقة  فالقمة هي المستهلكات الرئيسية اللواحم وتحتها المستهلكات الثانوية اللواحم وتحتها المستهلكات الاولية اكلات الاعشاب وتحتها عند القاعدة المنتجات =النباتات</a:t>
            </a:r>
            <a:endParaRPr lang="en-US" sz="1600" b="1" dirty="0">
              <a:latin typeface="Times New Roman" pitchFamily="18" charset="0"/>
              <a:cs typeface="Times New Roman" pitchFamily="18" charset="0"/>
            </a:endParaRPr>
          </a:p>
        </p:txBody>
      </p:sp>
      <p:sp>
        <p:nvSpPr>
          <p:cNvPr id="7" name="مربع نص 6"/>
          <p:cNvSpPr txBox="1"/>
          <p:nvPr/>
        </p:nvSpPr>
        <p:spPr>
          <a:xfrm>
            <a:off x="940807" y="5856882"/>
            <a:ext cx="5058479" cy="584775"/>
          </a:xfrm>
          <a:prstGeom prst="rect">
            <a:avLst/>
          </a:prstGeom>
          <a:solidFill>
            <a:schemeClr val="accent3">
              <a:lumMod val="60000"/>
              <a:lumOff val="40000"/>
            </a:schemeClr>
          </a:solidFill>
        </p:spPr>
        <p:txBody>
          <a:bodyPr wrap="square" rtlCol="0">
            <a:spAutoFit/>
          </a:bodyPr>
          <a:lstStyle/>
          <a:p>
            <a:pPr algn="r"/>
            <a:r>
              <a:rPr lang="ar-IQ" sz="1600" b="1" dirty="0" smtClean="0">
                <a:latin typeface="Times New Roman" pitchFamily="18" charset="0"/>
                <a:cs typeface="Times New Roman" pitchFamily="18" charset="0"/>
              </a:rPr>
              <a:t>الاعلى  يعني ان الاضطراب والعشوائية تحدث انياً بدون صرف طاقة </a:t>
            </a:r>
          </a:p>
          <a:p>
            <a:pPr algn="r"/>
            <a:r>
              <a:rPr lang="ar-IQ" sz="1600" b="1" dirty="0" smtClean="0">
                <a:latin typeface="Times New Roman" pitchFamily="18" charset="0"/>
                <a:cs typeface="Times New Roman" pitchFamily="18" charset="0"/>
              </a:rPr>
              <a:t>الاسفل  يعني ان التنظيم يتطلب صرف طاقة</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365343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79" y="483295"/>
            <a:ext cx="10626001" cy="5822912"/>
          </a:xfrm>
        </p:spPr>
        <p:style>
          <a:lnRef idx="1">
            <a:schemeClr val="accent3"/>
          </a:lnRef>
          <a:fillRef idx="2">
            <a:schemeClr val="accent3"/>
          </a:fillRef>
          <a:effectRef idx="1">
            <a:schemeClr val="accent3"/>
          </a:effectRef>
          <a:fontRef idx="minor">
            <a:schemeClr val="dk1"/>
          </a:fontRef>
        </p:style>
        <p:txBody>
          <a:bodyPr>
            <a:noAutofit/>
          </a:bodyPr>
          <a:lstStyle/>
          <a:p>
            <a:pPr algn="r"/>
            <a:r>
              <a:rPr lang="ar-AE" b="1" dirty="0">
                <a:solidFill>
                  <a:srgbClr val="FF0000"/>
                </a:solidFill>
                <a:latin typeface="Times New Roman" panose="02020603050405020304" pitchFamily="18" charset="0"/>
                <a:cs typeface="Times New Roman" panose="02020603050405020304" pitchFamily="18" charset="0"/>
              </a:rPr>
              <a:t>القانون الثالث للثيرموديناميكية</a:t>
            </a:r>
            <a:br>
              <a:rPr lang="ar-AE" b="1" dirty="0">
                <a:solidFill>
                  <a:srgbClr val="FF0000"/>
                </a:solidFill>
                <a:latin typeface="Times New Roman" panose="02020603050405020304" pitchFamily="18" charset="0"/>
                <a:cs typeface="Times New Roman" panose="02020603050405020304" pitchFamily="18" charset="0"/>
              </a:rPr>
            </a:br>
            <a:r>
              <a:rPr lang="ar-AE" b="1" dirty="0" smtClean="0">
                <a:latin typeface="Times New Roman" panose="02020603050405020304" pitchFamily="18" charset="0"/>
                <a:cs typeface="Times New Roman" panose="02020603050405020304" pitchFamily="18" charset="0"/>
              </a:rPr>
              <a:t>ينص </a:t>
            </a:r>
            <a:r>
              <a:rPr lang="ar-AE" b="1" dirty="0">
                <a:latin typeface="Times New Roman" panose="02020603050405020304" pitchFamily="18" charset="0"/>
                <a:cs typeface="Times New Roman" panose="02020603050405020304" pitchFamily="18" charset="0"/>
              </a:rPr>
              <a:t>على </a:t>
            </a:r>
            <a:r>
              <a:rPr lang="ar-AE" b="1" dirty="0" smtClean="0">
                <a:latin typeface="Times New Roman" panose="02020603050405020304" pitchFamily="18" charset="0"/>
                <a:cs typeface="Times New Roman" panose="02020603050405020304" pitchFamily="18" charset="0"/>
              </a:rPr>
              <a:t>إن</a:t>
            </a:r>
            <a:r>
              <a:rPr lang="ar-IQ" b="1" dirty="0" smtClean="0">
                <a:latin typeface="Times New Roman" panose="02020603050405020304" pitchFamily="18" charset="0"/>
                <a:cs typeface="Times New Roman" panose="02020603050405020304" pitchFamily="18" charset="0"/>
              </a:rPr>
              <a:t>:</a:t>
            </a:r>
            <a:br>
              <a:rPr lang="ar-IQ" b="1" dirty="0" smtClean="0">
                <a:latin typeface="Times New Roman" panose="02020603050405020304" pitchFamily="18" charset="0"/>
                <a:cs typeface="Times New Roman" panose="02020603050405020304" pitchFamily="18" charset="0"/>
              </a:rPr>
            </a:br>
            <a:r>
              <a:rPr lang="ar-AE"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t>
            </a:r>
            <a:r>
              <a:rPr lang="ar-IQ" b="1" dirty="0" smtClean="0">
                <a:latin typeface="Times New Roman" panose="02020603050405020304" pitchFamily="18" charset="0"/>
                <a:cs typeface="Times New Roman" panose="02020603050405020304" pitchFamily="18" charset="0"/>
              </a:rPr>
              <a:t>(( </a:t>
            </a:r>
            <a:r>
              <a:rPr lang="ar-AE" b="1" dirty="0" smtClean="0">
                <a:latin typeface="Times New Roman" panose="02020603050405020304" pitchFamily="18" charset="0"/>
                <a:cs typeface="Times New Roman" panose="02020603050405020304" pitchFamily="18" charset="0"/>
              </a:rPr>
              <a:t>قيمة </a:t>
            </a:r>
            <a:r>
              <a:rPr lang="ar-AE" b="1" dirty="0">
                <a:latin typeface="Times New Roman" panose="02020603050405020304" pitchFamily="18" charset="0"/>
                <a:cs typeface="Times New Roman" panose="02020603050405020304" pitchFamily="18" charset="0"/>
              </a:rPr>
              <a:t>العشوائية المطلقة لمعظم الموادهي صفر عندما تكون </a:t>
            </a:r>
            <a:r>
              <a:rPr lang="ar-AE" b="1" dirty="0" smtClean="0">
                <a:latin typeface="Times New Roman" panose="02020603050405020304" pitchFamily="18" charset="0"/>
                <a:cs typeface="Times New Roman" panose="02020603050405020304" pitchFamily="18" charset="0"/>
              </a:rPr>
              <a:t>درجة </a:t>
            </a:r>
            <a:r>
              <a:rPr lang="ar-AE" b="1" dirty="0">
                <a:latin typeface="Times New Roman" panose="02020603050405020304" pitchFamily="18" charset="0"/>
                <a:cs typeface="Times New Roman" panose="02020603050405020304" pitchFamily="18" charset="0"/>
              </a:rPr>
              <a:t>الحرارة تعادل </a:t>
            </a:r>
            <a:r>
              <a:rPr lang="ar-AE" b="1" dirty="0" smtClean="0">
                <a:latin typeface="Times New Roman" panose="02020603050405020304" pitchFamily="18" charset="0"/>
                <a:cs typeface="Times New Roman" panose="02020603050405020304" pitchFamily="18" charset="0"/>
              </a:rPr>
              <a:t>الصفر</a:t>
            </a:r>
            <a:r>
              <a:rPr lang="ar-IQ" b="1" dirty="0" smtClean="0">
                <a:latin typeface="Times New Roman" panose="02020603050405020304" pitchFamily="18" charset="0"/>
                <a:cs typeface="Times New Roman" panose="02020603050405020304" pitchFamily="18" charset="0"/>
              </a:rPr>
              <a:t> </a:t>
            </a:r>
            <a:r>
              <a:rPr lang="ar-AE" b="1" dirty="0" smtClean="0">
                <a:latin typeface="Times New Roman" panose="02020603050405020304" pitchFamily="18" charset="0"/>
                <a:cs typeface="Times New Roman" panose="02020603050405020304" pitchFamily="18" charset="0"/>
              </a:rPr>
              <a:t>المطلق </a:t>
            </a:r>
            <a:r>
              <a:rPr lang="ar-IQ" b="1" dirty="0" smtClean="0">
                <a:latin typeface="Times New Roman" panose="02020603050405020304" pitchFamily="18" charset="0"/>
                <a:cs typeface="Times New Roman" panose="02020603050405020304" pitchFamily="18" charset="0"/>
              </a:rPr>
              <a:t> التي تساوي </a:t>
            </a:r>
            <a:r>
              <a:rPr lang="ar-AE" b="1" dirty="0" smtClean="0">
                <a:latin typeface="Times New Roman" panose="02020603050405020304" pitchFamily="18" charset="0"/>
                <a:cs typeface="Times New Roman" panose="02020603050405020304" pitchFamily="18" charset="0"/>
              </a:rPr>
              <a:t>-273 </a:t>
            </a:r>
            <a:r>
              <a:rPr lang="ar-AE" b="1" dirty="0">
                <a:latin typeface="Times New Roman" panose="02020603050405020304" pitchFamily="18" charset="0"/>
                <a:cs typeface="Times New Roman" panose="02020603050405020304" pitchFamily="18" charset="0"/>
              </a:rPr>
              <a:t>درجة </a:t>
            </a:r>
            <a:r>
              <a:rPr lang="ar-AE" b="1" dirty="0" err="1" smtClean="0">
                <a:latin typeface="Times New Roman" panose="02020603050405020304" pitchFamily="18" charset="0"/>
                <a:cs typeface="Times New Roman" panose="02020603050405020304" pitchFamily="18" charset="0"/>
              </a:rPr>
              <a:t>سيليزية</a:t>
            </a:r>
            <a:r>
              <a:rPr lang="ar-IQ" b="1" dirty="0" smtClean="0">
                <a:latin typeface="Times New Roman" panose="02020603050405020304" pitchFamily="18" charset="0"/>
                <a:cs typeface="Times New Roman" panose="02020603050405020304" pitchFamily="18" charset="0"/>
              </a:rPr>
              <a:t>.))</a:t>
            </a:r>
            <a:br>
              <a:rPr lang="ar-IQ" b="1" dirty="0" smtClean="0">
                <a:latin typeface="Times New Roman" panose="02020603050405020304" pitchFamily="18" charset="0"/>
                <a:cs typeface="Times New Roman" panose="02020603050405020304" pitchFamily="18" charset="0"/>
              </a:rPr>
            </a:br>
            <a:r>
              <a:rPr lang="ar-IQ" b="1" dirty="0" smtClean="0">
                <a:latin typeface="Times New Roman" panose="02020603050405020304" pitchFamily="18" charset="0"/>
                <a:cs typeface="Times New Roman" panose="02020603050405020304" pitchFamily="18" charset="0"/>
              </a:rPr>
              <a:t/>
            </a:r>
            <a:br>
              <a:rPr lang="ar-IQ" b="1" dirty="0" smtClean="0">
                <a:latin typeface="Times New Roman" panose="02020603050405020304" pitchFamily="18" charset="0"/>
                <a:cs typeface="Times New Roman" panose="02020603050405020304" pitchFamily="18" charset="0"/>
              </a:rPr>
            </a:br>
            <a:r>
              <a:rPr lang="ar-AE" b="1" dirty="0" smtClean="0">
                <a:latin typeface="Times New Roman" panose="02020603050405020304" pitchFamily="18" charset="0"/>
                <a:cs typeface="Times New Roman" panose="02020603050405020304" pitchFamily="18" charset="0"/>
              </a:rPr>
              <a:t>وبالرغم </a:t>
            </a:r>
            <a:r>
              <a:rPr lang="ar-AE" b="1" dirty="0">
                <a:latin typeface="Times New Roman" panose="02020603050405020304" pitchFamily="18" charset="0"/>
                <a:cs typeface="Times New Roman" panose="02020603050405020304" pitchFamily="18" charset="0"/>
              </a:rPr>
              <a:t>من عدم التوصل الى هذة الدرجة المنخفضة فمن المفترض ان معظم المواد تكون بحالة متبلورة ومنتظمة تنظيماعاليا وعندها يمكن قياس التغير في العشوائية المصاحب لعدة عمليات فيزيائية او كيميائية اوبايولوجية.</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993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530</TotalTime>
  <Words>246</Words>
  <Application>Microsoft Office PowerPoint</Application>
  <PresentationFormat>مخصص</PresentationFormat>
  <Paragraphs>23</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Facet</vt:lpstr>
      <vt:lpstr>الثيرموديناميكية في فسلجة النبات</vt:lpstr>
      <vt:lpstr>مفهوم الطاقة الحيوية تحتاج الكائنات الحية الى الطاقة حاجة فعلية وذلك لكي تستمر بالحياة، اذ لكي يتم بناء الخلايا فان جزيئات صغيرة تترتب وتنتظم لتشكل جزيئات كبيرة. تعرف الطاقة فيزيائيا بانها المقدرة على انجاز شغل او احداث تغيير. وتوجد الطاقة بصورتين رئيستين هما الكامنة Potential والحركية Kinetic. وتوجد عدة اشكال من الطاقة فهنالك الطاقة الميكانيكية والضوئية والكهربائية والحرارية ويوجد شكل اخر الا وهو طاقة الرابطة الكيميائية وهي الطاقة المخزونة في الروابط التي تربط الذرات مع بعضها. ويمكن ان تتحول الطاقة من شكل الى اخر فعلى سبيل المثال فأن الطاقة الكهربائية تتحول الى طاقة ضوئية تبدو بشكل مصباح مضئ، او تحول الطاقة الضوئية من الشمس بواسطة النباتات الخضر والطحالب الى طاقة كيميائية.  </vt:lpstr>
      <vt:lpstr>وبما ان الطاقة توجد على اشكال متعددة، لذا فهنالك وسائل متعددة لقياس كميتها ولكن اكثرها شيوعا هو قياسها بشكل حرارة وذلك لان الاشكال الأخرى من الطاقة كافة تتحول الى حرارة وفي الواقع فأن دراسة الطاقة يطلق عليها الثيرموداينمكس Thermodynamics  والتي تعني التغيرات الحرارية.  ان وحدات قياس الحرارة (الطاقة) الأكثر شيوعا في علم الاحياء هي «كيلو سعرة kcal» والتي تساوي الف سعرة ( سؤال: ماهوتعريف السعرة؟). وتوجد وحدة أخرى لقياس الحرارة في الفيزياء هي الجول joule  ويساوي الجول الواحد 0.239 سعرة. تستمد الأنظمة البيولوجية طاقتها من الشمس ويقدر بان الشمس تزود الأرض بطاقة مقدارها 40 مليون بليون سعرة في الدقيقة الواحدة. ان هذه الطاقة المستمدة من الشمس تستعمل لإنتاج  مركبات عضوية معقدة من التفاعل بين مركبات لا عضوية بسيطة هي الماء وثنائي أوكسيد الكربون اذ يتم انتاج السكريات وتخزن الطاقة (تصبح كامنة) في الاواصر التساهمية بين الذرات في جزيئة السكر. السعرة الحرارية أو الكالوري أو الحريرة، جمعها حريرات أو سعرأو سعرات : هي وحدة لقياس الطاقة الحرارية تُعرّف بأنها كمية الحرارة اللازمة لرفع درجة حرارة غرام واحد من ماء درجةً مئويةً واحدةً. (بين 5.14 و 5.15 درجة مئوية) تحت ضغط جوي نظامي ( 1 ضغط جوي أو ما يكافئه  101.325 كيلو باسكال ).                                                                       ج</vt:lpstr>
      <vt:lpstr>                 النظرية الحركية Kinetic Theory    تشير هذه النظرية الى: ان الدقائق (دقائق المادة) هي في حالة حركة مستمرة مادامت درجة الحرارة فوق درجة الصفر المطلق. ويمكن حساب سرعة حركة الدقائق نظريا وخاصة الغازات من المعادلة التالية:   معدل السرعة = الجذر التربيعي ( النسبة الثابتة X ثابت الغازات X درجة الحرارة المطلقة / الوزن الجزيئي)   وعليه فان معدل السرعة يتناسب طرديا مع الجذر التربيعي لدرجة الحرارة المطلقة وعكسيا مع الجذر التربيعي للكتلة (الوزن الجزيئي).  درجة الحرارة المطلقة : هي درجة الحرارة المقاسة على أساس الصفر المطلق ، ووحدتها كلفن. والعلاقة بين الصفر المطلق والصفر المئوي أن الصفر المطلق 273.15 يعادل درجة تحت الصفر المئوي . مثلاً، إذا كانت درجة حرارة الغرفة 20 درجة مئوية ، فهي  بالكلفن = 20 + 273 = 293 كلفن. إذا الصفر المطلق (تماما حسب التعريف) 0 ك = −273.15 °م (- 273 °م ).  في الفيزياء والكيمياء يعتبر الصفر المطلق ثابتاً طبيعياً، وهو أقل درجة حرارة على الإطلاق. ومن المستحيل الوصول إليها تماماً، لأن القانون الثالث للديناميكا الحرارية (التالي ذكره)  ينص على عدم إمكانية الوصول إلى الصفر المطلق ، وذلك بسبب التناسب الطردي بين الحجم والحرارة. ونتيجة لهذه العلاقة الطردية، فإذا بلغ جسم ما درجة الصفر المطلق فسوف يكون حجمه صفر. وإضافة إلى ذلك فإن الوصول إلى درجة الصفر المطلق يستلزم شغلاً هائلاً جداً . لأن التبريد يحتاج إلى طاقة ، أنظر إلى الثلاجة مثلا فهي تعمل بالطاقة الكهربية ، وكلما رغبنا في درجة حرارة أقل ، مثلا من -3 درجة مئوية إلى -11 أو -18 درجة مئوية فإن الثلاجة تستهلك طاقة أكبر ، ويزداد هذا الشغل زيادة متزايدة الكبر كلما اقتربنا من "الصفر المطلق".  </vt:lpstr>
      <vt:lpstr>                                      قوانين الثيرموديناميكية القانون الأول للثيرموديناميكية: ويعرف بقانون حفظ الطاقة وينص على ان  ((الطاقة لا تفنى ولا تستحدث وانما تتحول من شكل الى اخر كما انها قابلة للانتقال)).  كما يوضح: (( إن طاقة الشغل يمكن أن تتحول إلى حرارة ولكن لا يحدد كمية الشغل المنجز من كمية معينة من الحرارة)).  ويمكن التعبير عن القانون رياضيا بالمعادلة:                              ΔE= Q-W                                                                                  التغير في طاقة الجسم ΔE  الحرارة او أشكال الطاقة الممتصة من قبل الجسم Q   الشغل المنجز من قبل الجسم  W    وهناك أنواع متعددة من الطاقة كما ذكرنا : كالطاقة الضوئية  qr  والحرارية qh                  والكيميائية   qc ، بينما تمثل  qa   الطاقة التي امتصها الجسم وهي مجموع الانواع السابقة الذكر  أي:                                  qa = qr + qh + qc           </vt:lpstr>
      <vt:lpstr>عرض تقديمي في PowerPoint</vt:lpstr>
      <vt:lpstr>                                   القانون الثاني للثيرموديناميكية وينص على إن:   )) ليس كل الزيادة في الطاقة تكون متوفرة لانجاز الشغل بسبب حدوث تغير على قسم من النظام الشامل الذي يمتاز بتحوله إلى العشوائية وعدم الانتظام إذ تصبح الجزيئات أو الطاقة اقل ترتيبا وانتظاما كما في حالة ذوبان السكر في الماء وتمدد الغازات ((   وباختصار فان هذاالقانون يؤكد على إن العمليات الذاتية تكون مصحوبة دائما بنوع من عدم الانتظام أو العشوائية والذي يعني قلة القابليةعلى انجاز الشغل ويعبر عن العشوائية باصطلاح (Entropy) ويمكن التعبير عن القانون بالمعادلة التالية:  ΔG=ΔH-TΔS                                ΔG التغير في الطاقةالحرة Gibb’s free energy  ΔH التغير في طاقة الجسم (الانثالبية Enthalpy) وهي الطاقة المتكونة نتيجة التفاعل   T درجة الحرارة المطلقة(كالفن=درجة مئوية+273)  ΔS التغير في العشوائية Entropy </vt:lpstr>
      <vt:lpstr>عرض تقديمي في PowerPoint</vt:lpstr>
      <vt:lpstr>القانون الثالث للثيرموديناميكية ينص على إن:    (( قيمة العشوائية المطلقة لمعظم الموادهي صفر عندما تكون درجة الحرارة تعادل الصفر المطلق  التي تساوي -273 درجة سيليزية.))  وبالرغم من عدم التوصل الى هذة الدرجة المنخفضة فمن المفترض ان معظم المواد تكون بحالة متبلورة ومنتظمة تنظيماعاليا وعندها يمكن قياس التغير في العشوائية المصاحب لعدة عمليات فيزيائية او كيميائية اوبايولوجية.</vt:lpstr>
      <vt:lpstr>الطاقة الحرة Gibb’s free energy   إن الطاقة الحرة هي خاصية ثيرموديناميكية وهي الطاقة المتوفرة لانجاز الشغل تحت ظروف حرارية متشابهة وتعرف بإسمGibb’s free Energy  . وفي إي نظام جديد عندما تكون طاقته النهائية اي الناتجة G2 اقل من الطاقة في بداية التفاعلG1  فان التغير قي الطاقة ΔG والتي تساويG2-G1  يكون سالبا وان العملية مستمرة Exergonic وذاتية أو منتجة للطاقة أي: ΔG= G2-G1  . أما إذا كانت الطاقة الناتجة G2 أكثر من مما في الحالة الأولى فان ΔG  تكون موجبة وهذا  يعني وجوب إضافة بعض الطاقة للنظام الجديد بأجمعه وتعرف هذه الحالة  Endergonic إما إذا كانت   ΔG تساوي صفر فهي حالة التوازن وهو ما يحصل عند ثبوت درجة الحرارة. </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الثيرموديناميكية في فسلجة النبات</dc:title>
  <dc:creator>aboakram kaaby</dc:creator>
  <cp:lastModifiedBy>Dr. Murtadha</cp:lastModifiedBy>
  <cp:revision>87</cp:revision>
  <dcterms:created xsi:type="dcterms:W3CDTF">2016-10-02T07:26:28Z</dcterms:created>
  <dcterms:modified xsi:type="dcterms:W3CDTF">2019-10-28T11:19:16Z</dcterms:modified>
</cp:coreProperties>
</file>